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603" r:id="rId3"/>
    <p:sldId id="605" r:id="rId4"/>
    <p:sldId id="660" r:id="rId5"/>
    <p:sldId id="661" r:id="rId6"/>
    <p:sldId id="662" r:id="rId7"/>
    <p:sldId id="663" r:id="rId8"/>
    <p:sldId id="664" r:id="rId9"/>
    <p:sldId id="665" r:id="rId10"/>
    <p:sldId id="666" r:id="rId11"/>
    <p:sldId id="659" r:id="rId12"/>
    <p:sldId id="668" r:id="rId13"/>
    <p:sldId id="669" r:id="rId14"/>
    <p:sldId id="670" r:id="rId15"/>
    <p:sldId id="671" r:id="rId16"/>
    <p:sldId id="672" r:id="rId17"/>
    <p:sldId id="673" r:id="rId18"/>
    <p:sldId id="674" r:id="rId19"/>
    <p:sldId id="590" r:id="rId20"/>
    <p:sldId id="270" r:id="rId21"/>
    <p:sldId id="269" r:id="rId22"/>
    <p:sldId id="271" r:id="rId23"/>
    <p:sldId id="291" r:id="rId24"/>
    <p:sldId id="283" r:id="rId25"/>
    <p:sldId id="281" r:id="rId26"/>
    <p:sldId id="282" r:id="rId27"/>
    <p:sldId id="280" r:id="rId28"/>
    <p:sldId id="284" r:id="rId29"/>
    <p:sldId id="290" r:id="rId30"/>
    <p:sldId id="292" r:id="rId31"/>
    <p:sldId id="294"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Positive Cases</c:v>
                </c:pt>
              </c:strCache>
            </c:strRef>
          </c:tx>
          <c:spPr>
            <a:ln w="28575" cap="rnd">
              <a:solidFill>
                <a:srgbClr val="FF0000"/>
              </a:solidFill>
              <a:round/>
            </a:ln>
            <a:effectLst/>
          </c:spPr>
          <c:marker>
            <c:symbol val="circle"/>
            <c:size val="5"/>
            <c:spPr>
              <a:solidFill>
                <a:schemeClr val="accent3"/>
              </a:solidFill>
              <a:ln w="9525">
                <a:solidFill>
                  <a:srgbClr val="FF0000"/>
                </a:solidFill>
              </a:ln>
              <a:effectLst/>
            </c:spPr>
          </c:marker>
          <c:dLbls>
            <c:dLbl>
              <c:idx val="1"/>
              <c:layout>
                <c:manualLayout>
                  <c:x val="-1.4966552507761738E-2"/>
                  <c:y val="-7.4132043701579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E7-4AD6-8CFB-A6059EE92F2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1387</c:v>
                </c:pt>
                <c:pt idx="1">
                  <c:v>1388</c:v>
                </c:pt>
                <c:pt idx="2">
                  <c:v>1389</c:v>
                </c:pt>
                <c:pt idx="3">
                  <c:v>1390</c:v>
                </c:pt>
                <c:pt idx="4">
                  <c:v>1391</c:v>
                </c:pt>
                <c:pt idx="5">
                  <c:v>1392</c:v>
                </c:pt>
                <c:pt idx="6">
                  <c:v>1393</c:v>
                </c:pt>
                <c:pt idx="7">
                  <c:v>1394</c:v>
                </c:pt>
                <c:pt idx="8">
                  <c:v>1395</c:v>
                </c:pt>
                <c:pt idx="9">
                  <c:v>1396</c:v>
                </c:pt>
                <c:pt idx="10">
                  <c:v>1397</c:v>
                </c:pt>
                <c:pt idx="11">
                  <c:v>1398</c:v>
                </c:pt>
                <c:pt idx="12">
                  <c:v>1399</c:v>
                </c:pt>
                <c:pt idx="13">
                  <c:v>1400</c:v>
                </c:pt>
                <c:pt idx="14">
                  <c:v>1401</c:v>
                </c:pt>
                <c:pt idx="15">
                  <c:v>1402</c:v>
                </c:pt>
              </c:numCache>
            </c:numRef>
          </c:cat>
          <c:val>
            <c:numRef>
              <c:f>Sheet1!$B$2:$B$17</c:f>
              <c:numCache>
                <c:formatCode>General</c:formatCode>
                <c:ptCount val="16"/>
                <c:pt idx="0">
                  <c:v>2088</c:v>
                </c:pt>
                <c:pt idx="1">
                  <c:v>577</c:v>
                </c:pt>
                <c:pt idx="2">
                  <c:v>399</c:v>
                </c:pt>
                <c:pt idx="3">
                  <c:v>351</c:v>
                </c:pt>
                <c:pt idx="4">
                  <c:v>144</c:v>
                </c:pt>
                <c:pt idx="5">
                  <c:v>96</c:v>
                </c:pt>
                <c:pt idx="6">
                  <c:v>76</c:v>
                </c:pt>
                <c:pt idx="7">
                  <c:v>54</c:v>
                </c:pt>
                <c:pt idx="8">
                  <c:v>84</c:v>
                </c:pt>
                <c:pt idx="9">
                  <c:v>91</c:v>
                </c:pt>
                <c:pt idx="10">
                  <c:v>52</c:v>
                </c:pt>
                <c:pt idx="11">
                  <c:v>35</c:v>
                </c:pt>
                <c:pt idx="12">
                  <c:v>19</c:v>
                </c:pt>
                <c:pt idx="13">
                  <c:v>31</c:v>
                </c:pt>
                <c:pt idx="14">
                  <c:v>105</c:v>
                </c:pt>
                <c:pt idx="15">
                  <c:v>225</c:v>
                </c:pt>
              </c:numCache>
            </c:numRef>
          </c:val>
          <c:smooth val="0"/>
          <c:extLst>
            <c:ext xmlns:c16="http://schemas.microsoft.com/office/drawing/2014/chart" uri="{C3380CC4-5D6E-409C-BE32-E72D297353CC}">
              <c16:uniqueId val="{00000000-FD52-4479-ADA4-D8189306093F}"/>
            </c:ext>
          </c:extLst>
        </c:ser>
        <c:dLbls>
          <c:dLblPos val="t"/>
          <c:showLegendKey val="0"/>
          <c:showVal val="1"/>
          <c:showCatName val="0"/>
          <c:showSerName val="0"/>
          <c:showPercent val="0"/>
          <c:showBubbleSize val="0"/>
        </c:dLbls>
        <c:marker val="1"/>
        <c:smooth val="0"/>
        <c:axId val="118677504"/>
        <c:axId val="173277184"/>
      </c:lineChart>
      <c:catAx>
        <c:axId val="11867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tx1"/>
                </a:solidFill>
                <a:latin typeface="+mn-lt"/>
                <a:ea typeface="+mn-ea"/>
                <a:cs typeface="+mn-cs"/>
              </a:defRPr>
            </a:pPr>
            <a:endParaRPr lang="en-US"/>
          </a:p>
        </c:txPr>
        <c:crossAx val="173277184"/>
        <c:crosses val="autoZero"/>
        <c:auto val="1"/>
        <c:lblAlgn val="ctr"/>
        <c:lblOffset val="100"/>
        <c:noMultiLvlLbl val="0"/>
      </c:catAx>
      <c:valAx>
        <c:axId val="17327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867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Vivax</c:v>
                </c:pt>
              </c:strCache>
            </c:strRef>
          </c:tx>
          <c:spPr>
            <a:solidFill>
              <a:srgbClr val="FF0000"/>
            </a:solidFill>
            <a:ln>
              <a:noFill/>
            </a:ln>
            <a:effectLst>
              <a:outerShdw blurRad="50800" dist="25400" algn="bl"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Sheet1!$A$2:$A$17</c:f>
              <c:numCache>
                <c:formatCode>General</c:formatCode>
                <c:ptCount val="16"/>
                <c:pt idx="0">
                  <c:v>1387</c:v>
                </c:pt>
                <c:pt idx="1">
                  <c:v>1388</c:v>
                </c:pt>
                <c:pt idx="2">
                  <c:v>1389</c:v>
                </c:pt>
                <c:pt idx="3">
                  <c:v>1390</c:v>
                </c:pt>
                <c:pt idx="4">
                  <c:v>1391</c:v>
                </c:pt>
                <c:pt idx="5">
                  <c:v>1392</c:v>
                </c:pt>
                <c:pt idx="6">
                  <c:v>1393</c:v>
                </c:pt>
                <c:pt idx="7">
                  <c:v>1394</c:v>
                </c:pt>
                <c:pt idx="8">
                  <c:v>1395</c:v>
                </c:pt>
                <c:pt idx="9">
                  <c:v>1396</c:v>
                </c:pt>
                <c:pt idx="10">
                  <c:v>1397</c:v>
                </c:pt>
                <c:pt idx="11">
                  <c:v>1398</c:v>
                </c:pt>
                <c:pt idx="12">
                  <c:v>1399</c:v>
                </c:pt>
                <c:pt idx="13">
                  <c:v>1400</c:v>
                </c:pt>
                <c:pt idx="14">
                  <c:v>1401</c:v>
                </c:pt>
                <c:pt idx="15">
                  <c:v>1402</c:v>
                </c:pt>
              </c:numCache>
            </c:numRef>
          </c:cat>
          <c:val>
            <c:numRef>
              <c:f>Sheet1!$B$2:$B$17</c:f>
              <c:numCache>
                <c:formatCode>General</c:formatCode>
                <c:ptCount val="16"/>
                <c:pt idx="0">
                  <c:v>2034</c:v>
                </c:pt>
                <c:pt idx="1">
                  <c:v>530</c:v>
                </c:pt>
                <c:pt idx="2">
                  <c:v>361</c:v>
                </c:pt>
                <c:pt idx="3">
                  <c:v>310</c:v>
                </c:pt>
                <c:pt idx="4">
                  <c:v>139</c:v>
                </c:pt>
                <c:pt idx="5">
                  <c:v>84</c:v>
                </c:pt>
                <c:pt idx="6">
                  <c:v>74</c:v>
                </c:pt>
                <c:pt idx="7">
                  <c:v>52</c:v>
                </c:pt>
                <c:pt idx="8">
                  <c:v>78</c:v>
                </c:pt>
                <c:pt idx="9">
                  <c:v>78</c:v>
                </c:pt>
                <c:pt idx="10">
                  <c:v>46</c:v>
                </c:pt>
                <c:pt idx="11">
                  <c:v>27</c:v>
                </c:pt>
                <c:pt idx="12">
                  <c:v>15</c:v>
                </c:pt>
                <c:pt idx="13">
                  <c:v>28</c:v>
                </c:pt>
                <c:pt idx="14">
                  <c:v>90</c:v>
                </c:pt>
                <c:pt idx="15">
                  <c:v>179</c:v>
                </c:pt>
              </c:numCache>
            </c:numRef>
          </c:val>
          <c:extLst>
            <c:ext xmlns:c16="http://schemas.microsoft.com/office/drawing/2014/chart" uri="{C3380CC4-5D6E-409C-BE32-E72D297353CC}">
              <c16:uniqueId val="{00000000-E058-4CA2-BEA8-A238396180E3}"/>
            </c:ext>
          </c:extLst>
        </c:ser>
        <c:ser>
          <c:idx val="1"/>
          <c:order val="1"/>
          <c:tx>
            <c:strRef>
              <c:f>Sheet1!$C$1</c:f>
              <c:strCache>
                <c:ptCount val="1"/>
                <c:pt idx="0">
                  <c:v>Falciparum-mix</c:v>
                </c:pt>
              </c:strCache>
            </c:strRef>
          </c:tx>
          <c:spPr>
            <a:solidFill>
              <a:srgbClr val="0070C0"/>
            </a:solidFill>
            <a:ln>
              <a:noFill/>
            </a:ln>
            <a:effectLst>
              <a:outerShdw blurRad="50800" dist="25400" algn="bl"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Sheet1!$A$2:$A$17</c:f>
              <c:numCache>
                <c:formatCode>General</c:formatCode>
                <c:ptCount val="16"/>
                <c:pt idx="0">
                  <c:v>1387</c:v>
                </c:pt>
                <c:pt idx="1">
                  <c:v>1388</c:v>
                </c:pt>
                <c:pt idx="2">
                  <c:v>1389</c:v>
                </c:pt>
                <c:pt idx="3">
                  <c:v>1390</c:v>
                </c:pt>
                <c:pt idx="4">
                  <c:v>1391</c:v>
                </c:pt>
                <c:pt idx="5">
                  <c:v>1392</c:v>
                </c:pt>
                <c:pt idx="6">
                  <c:v>1393</c:v>
                </c:pt>
                <c:pt idx="7">
                  <c:v>1394</c:v>
                </c:pt>
                <c:pt idx="8">
                  <c:v>1395</c:v>
                </c:pt>
                <c:pt idx="9">
                  <c:v>1396</c:v>
                </c:pt>
                <c:pt idx="10">
                  <c:v>1397</c:v>
                </c:pt>
                <c:pt idx="11">
                  <c:v>1398</c:v>
                </c:pt>
                <c:pt idx="12">
                  <c:v>1399</c:v>
                </c:pt>
                <c:pt idx="13">
                  <c:v>1400</c:v>
                </c:pt>
                <c:pt idx="14">
                  <c:v>1401</c:v>
                </c:pt>
                <c:pt idx="15">
                  <c:v>1402</c:v>
                </c:pt>
              </c:numCache>
            </c:numRef>
          </c:cat>
          <c:val>
            <c:numRef>
              <c:f>Sheet1!$C$2:$C$17</c:f>
              <c:numCache>
                <c:formatCode>General</c:formatCode>
                <c:ptCount val="16"/>
                <c:pt idx="0">
                  <c:v>47</c:v>
                </c:pt>
                <c:pt idx="1">
                  <c:v>53</c:v>
                </c:pt>
                <c:pt idx="2">
                  <c:v>38</c:v>
                </c:pt>
                <c:pt idx="3">
                  <c:v>41</c:v>
                </c:pt>
                <c:pt idx="4">
                  <c:v>5</c:v>
                </c:pt>
                <c:pt idx="5">
                  <c:v>12</c:v>
                </c:pt>
                <c:pt idx="6">
                  <c:v>2</c:v>
                </c:pt>
                <c:pt idx="7">
                  <c:v>2</c:v>
                </c:pt>
                <c:pt idx="8">
                  <c:v>6</c:v>
                </c:pt>
                <c:pt idx="9">
                  <c:v>13</c:v>
                </c:pt>
                <c:pt idx="10">
                  <c:v>6</c:v>
                </c:pt>
                <c:pt idx="11">
                  <c:v>8</c:v>
                </c:pt>
                <c:pt idx="12">
                  <c:v>4</c:v>
                </c:pt>
                <c:pt idx="13">
                  <c:v>3</c:v>
                </c:pt>
                <c:pt idx="14">
                  <c:v>15</c:v>
                </c:pt>
                <c:pt idx="15">
                  <c:v>46</c:v>
                </c:pt>
              </c:numCache>
            </c:numRef>
          </c:val>
          <c:extLst>
            <c:ext xmlns:c16="http://schemas.microsoft.com/office/drawing/2014/chart" uri="{C3380CC4-5D6E-409C-BE32-E72D297353CC}">
              <c16:uniqueId val="{00000001-E058-4CA2-BEA8-A238396180E3}"/>
            </c:ext>
          </c:extLst>
        </c:ser>
        <c:ser>
          <c:idx val="2"/>
          <c:order val="2"/>
          <c:tx>
            <c:strRef>
              <c:f>Sheet1!#REF!</c:f>
              <c:strCache>
                <c:ptCount val="1"/>
                <c:pt idx="0">
                  <c:v>#REF!</c:v>
                </c:pt>
              </c:strCache>
            </c:strRef>
          </c:tx>
          <c:spPr>
            <a:solidFill>
              <a:schemeClr val="accent3"/>
            </a:solidFill>
            <a:ln>
              <a:noFill/>
            </a:ln>
            <a:effectLst>
              <a:outerShdw blurRad="50800" dist="25400" algn="bl" rotWithShape="0">
                <a:srgbClr val="000000">
                  <a:alpha val="60000"/>
                </a:srgbClr>
              </a:outerShdw>
            </a:effectLst>
          </c:spPr>
          <c:invertIfNegative val="0"/>
          <c:dLbls>
            <c:delete val="1"/>
          </c:dLbls>
          <c:cat>
            <c:numRef>
              <c:f>Sheet1!$A$2:$A$17</c:f>
              <c:numCache>
                <c:formatCode>General</c:formatCode>
                <c:ptCount val="16"/>
                <c:pt idx="0">
                  <c:v>1387</c:v>
                </c:pt>
                <c:pt idx="1">
                  <c:v>1388</c:v>
                </c:pt>
                <c:pt idx="2">
                  <c:v>1389</c:v>
                </c:pt>
                <c:pt idx="3">
                  <c:v>1390</c:v>
                </c:pt>
                <c:pt idx="4">
                  <c:v>1391</c:v>
                </c:pt>
                <c:pt idx="5">
                  <c:v>1392</c:v>
                </c:pt>
                <c:pt idx="6">
                  <c:v>1393</c:v>
                </c:pt>
                <c:pt idx="7">
                  <c:v>1394</c:v>
                </c:pt>
                <c:pt idx="8">
                  <c:v>1395</c:v>
                </c:pt>
                <c:pt idx="9">
                  <c:v>1396</c:v>
                </c:pt>
                <c:pt idx="10">
                  <c:v>1397</c:v>
                </c:pt>
                <c:pt idx="11">
                  <c:v>1398</c:v>
                </c:pt>
                <c:pt idx="12">
                  <c:v>1399</c:v>
                </c:pt>
                <c:pt idx="13">
                  <c:v>1400</c:v>
                </c:pt>
                <c:pt idx="14">
                  <c:v>1401</c:v>
                </c:pt>
                <c:pt idx="15">
                  <c:v>1402</c:v>
                </c:pt>
              </c:numCache>
            </c:numRef>
          </c:cat>
          <c:val>
            <c:numRef>
              <c:f>Sheet1!#REF!</c:f>
              <c:numCache>
                <c:formatCode>General</c:formatCode>
                <c:ptCount val="1"/>
                <c:pt idx="0">
                  <c:v>1</c:v>
                </c:pt>
              </c:numCache>
            </c:numRef>
          </c:val>
          <c:extLst>
            <c:ext xmlns:c16="http://schemas.microsoft.com/office/drawing/2014/chart" uri="{C3380CC4-5D6E-409C-BE32-E72D297353CC}">
              <c16:uniqueId val="{00000002-E058-4CA2-BEA8-A238396180E3}"/>
            </c:ext>
          </c:extLst>
        </c:ser>
        <c:dLbls>
          <c:dLblPos val="outEnd"/>
          <c:showLegendKey val="0"/>
          <c:showVal val="1"/>
          <c:showCatName val="0"/>
          <c:showSerName val="0"/>
          <c:showPercent val="0"/>
          <c:showBubbleSize val="0"/>
        </c:dLbls>
        <c:gapWidth val="100"/>
        <c:overlap val="-24"/>
        <c:axId val="130249216"/>
        <c:axId val="173280064"/>
      </c:barChart>
      <c:catAx>
        <c:axId val="130249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3280064"/>
        <c:crosses val="autoZero"/>
        <c:auto val="1"/>
        <c:lblAlgn val="ctr"/>
        <c:lblOffset val="100"/>
        <c:noMultiLvlLbl val="0"/>
      </c:catAx>
      <c:valAx>
        <c:axId val="17328006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024921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سال 1401</c:v>
                </c:pt>
              </c:strCache>
            </c:strRef>
          </c:tx>
          <c:spPr>
            <a:solidFill>
              <a:srgbClr val="00B0F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فروردین</c:v>
                </c:pt>
                <c:pt idx="1">
                  <c:v>اردیبهشت</c:v>
                </c:pt>
                <c:pt idx="2">
                  <c:v>خرداد</c:v>
                </c:pt>
                <c:pt idx="3">
                  <c:v>تیر</c:v>
                </c:pt>
                <c:pt idx="4">
                  <c:v>مرداد</c:v>
                </c:pt>
                <c:pt idx="5">
                  <c:v>شهریور</c:v>
                </c:pt>
                <c:pt idx="6">
                  <c:v>مهر</c:v>
                </c:pt>
              </c:strCache>
            </c:strRef>
          </c:cat>
          <c:val>
            <c:numRef>
              <c:f>Sheet1!$B$2:$B$8</c:f>
              <c:numCache>
                <c:formatCode>General</c:formatCode>
                <c:ptCount val="7"/>
                <c:pt idx="0">
                  <c:v>1</c:v>
                </c:pt>
                <c:pt idx="1">
                  <c:v>1</c:v>
                </c:pt>
                <c:pt idx="2">
                  <c:v>2</c:v>
                </c:pt>
                <c:pt idx="3">
                  <c:v>6</c:v>
                </c:pt>
                <c:pt idx="4">
                  <c:v>16</c:v>
                </c:pt>
                <c:pt idx="5">
                  <c:v>24</c:v>
                </c:pt>
                <c:pt idx="6">
                  <c:v>23</c:v>
                </c:pt>
              </c:numCache>
            </c:numRef>
          </c:val>
          <c:extLst>
            <c:ext xmlns:c16="http://schemas.microsoft.com/office/drawing/2014/chart" uri="{C3380CC4-5D6E-409C-BE32-E72D297353CC}">
              <c16:uniqueId val="{00000000-9A7D-46B2-9C3E-6011B7844F68}"/>
            </c:ext>
          </c:extLst>
        </c:ser>
        <c:ser>
          <c:idx val="1"/>
          <c:order val="1"/>
          <c:tx>
            <c:strRef>
              <c:f>Sheet1!$C$1</c:f>
              <c:strCache>
                <c:ptCount val="1"/>
                <c:pt idx="0">
                  <c:v>سال 1402</c:v>
                </c:pt>
              </c:strCache>
            </c:strRef>
          </c:tx>
          <c:spPr>
            <a:solidFill>
              <a:srgbClr val="FF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فروردین</c:v>
                </c:pt>
                <c:pt idx="1">
                  <c:v>اردیبهشت</c:v>
                </c:pt>
                <c:pt idx="2">
                  <c:v>خرداد</c:v>
                </c:pt>
                <c:pt idx="3">
                  <c:v>تیر</c:v>
                </c:pt>
                <c:pt idx="4">
                  <c:v>مرداد</c:v>
                </c:pt>
                <c:pt idx="5">
                  <c:v>شهریور</c:v>
                </c:pt>
                <c:pt idx="6">
                  <c:v>مهر</c:v>
                </c:pt>
              </c:strCache>
            </c:strRef>
          </c:cat>
          <c:val>
            <c:numRef>
              <c:f>Sheet1!$C$2:$C$8</c:f>
              <c:numCache>
                <c:formatCode>General</c:formatCode>
                <c:ptCount val="7"/>
                <c:pt idx="0">
                  <c:v>11</c:v>
                </c:pt>
                <c:pt idx="1">
                  <c:v>17</c:v>
                </c:pt>
                <c:pt idx="2">
                  <c:v>27</c:v>
                </c:pt>
                <c:pt idx="3">
                  <c:v>16</c:v>
                </c:pt>
                <c:pt idx="4">
                  <c:v>38</c:v>
                </c:pt>
                <c:pt idx="5">
                  <c:v>77</c:v>
                </c:pt>
                <c:pt idx="6">
                  <c:v>39</c:v>
                </c:pt>
              </c:numCache>
            </c:numRef>
          </c:val>
          <c:extLst>
            <c:ext xmlns:c16="http://schemas.microsoft.com/office/drawing/2014/chart" uri="{C3380CC4-5D6E-409C-BE32-E72D297353CC}">
              <c16:uniqueId val="{00000001-9A7D-46B2-9C3E-6011B7844F68}"/>
            </c:ext>
          </c:extLst>
        </c:ser>
        <c:dLbls>
          <c:dLblPos val="outEnd"/>
          <c:showLegendKey val="0"/>
          <c:showVal val="1"/>
          <c:showCatName val="0"/>
          <c:showSerName val="0"/>
          <c:showPercent val="0"/>
          <c:showBubbleSize val="0"/>
        </c:dLbls>
        <c:gapWidth val="444"/>
        <c:overlap val="-90"/>
        <c:axId val="247960576"/>
        <c:axId val="161635648"/>
      </c:barChart>
      <c:catAx>
        <c:axId val="247960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B Titr" panose="00000700000000000000" pitchFamily="2" charset="-78"/>
              </a:defRPr>
            </a:pPr>
            <a:endParaRPr lang="en-US"/>
          </a:p>
        </c:txPr>
        <c:crossAx val="161635648"/>
        <c:crosses val="autoZero"/>
        <c:auto val="1"/>
        <c:lblAlgn val="ctr"/>
        <c:lblOffset val="100"/>
        <c:noMultiLvlLbl val="0"/>
      </c:catAx>
      <c:valAx>
        <c:axId val="161635648"/>
        <c:scaling>
          <c:orientation val="minMax"/>
        </c:scaling>
        <c:delete val="1"/>
        <c:axPos val="l"/>
        <c:numFmt formatCode="General" sourceLinked="1"/>
        <c:majorTickMark val="none"/>
        <c:minorTickMark val="none"/>
        <c:tickLblPos val="nextTo"/>
        <c:crossAx val="247960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کمتر از 48 ساعت</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بستک</c:v>
                </c:pt>
                <c:pt idx="1">
                  <c:v>بشاگرد</c:v>
                </c:pt>
                <c:pt idx="2">
                  <c:v>بندرعباس</c:v>
                </c:pt>
                <c:pt idx="3">
                  <c:v>بندرلنگه</c:v>
                </c:pt>
                <c:pt idx="4">
                  <c:v>بندرخمیر</c:v>
                </c:pt>
                <c:pt idx="5">
                  <c:v>حاجی آباد</c:v>
                </c:pt>
                <c:pt idx="6">
                  <c:v>کیش</c:v>
                </c:pt>
                <c:pt idx="7">
                  <c:v>پارسیان</c:v>
                </c:pt>
                <c:pt idx="8">
                  <c:v>جاسک</c:v>
                </c:pt>
                <c:pt idx="9">
                  <c:v>رودان</c:v>
                </c:pt>
                <c:pt idx="10">
                  <c:v>قشم</c:v>
                </c:pt>
                <c:pt idx="11">
                  <c:v>میناب</c:v>
                </c:pt>
                <c:pt idx="12">
                  <c:v>سیریک</c:v>
                </c:pt>
                <c:pt idx="13">
                  <c:v>استان</c:v>
                </c:pt>
              </c:strCache>
            </c:strRef>
          </c:cat>
          <c:val>
            <c:numRef>
              <c:f>Sheet1!$B$2:$B$15</c:f>
              <c:numCache>
                <c:formatCode>General</c:formatCode>
                <c:ptCount val="14"/>
                <c:pt idx="0">
                  <c:v>5</c:v>
                </c:pt>
                <c:pt idx="1">
                  <c:v>1</c:v>
                </c:pt>
                <c:pt idx="2">
                  <c:v>21</c:v>
                </c:pt>
                <c:pt idx="3">
                  <c:v>4</c:v>
                </c:pt>
                <c:pt idx="4">
                  <c:v>0</c:v>
                </c:pt>
                <c:pt idx="5">
                  <c:v>0</c:v>
                </c:pt>
                <c:pt idx="6">
                  <c:v>0</c:v>
                </c:pt>
                <c:pt idx="7">
                  <c:v>0</c:v>
                </c:pt>
                <c:pt idx="8">
                  <c:v>51</c:v>
                </c:pt>
                <c:pt idx="9">
                  <c:v>42</c:v>
                </c:pt>
                <c:pt idx="10">
                  <c:v>0</c:v>
                </c:pt>
                <c:pt idx="11">
                  <c:v>20</c:v>
                </c:pt>
                <c:pt idx="12">
                  <c:v>1</c:v>
                </c:pt>
                <c:pt idx="13">
                  <c:v>145</c:v>
                </c:pt>
              </c:numCache>
            </c:numRef>
          </c:val>
          <c:extLst>
            <c:ext xmlns:c16="http://schemas.microsoft.com/office/drawing/2014/chart" uri="{C3380CC4-5D6E-409C-BE32-E72D297353CC}">
              <c16:uniqueId val="{00000000-AE6A-4D88-A6D0-6EFD1186F167}"/>
            </c:ext>
          </c:extLst>
        </c:ser>
        <c:ser>
          <c:idx val="1"/>
          <c:order val="1"/>
          <c:tx>
            <c:strRef>
              <c:f>Sheet1!$C$1</c:f>
              <c:strCache>
                <c:ptCount val="1"/>
                <c:pt idx="0">
                  <c:v>بیشتر از 48 ساعت</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بستک</c:v>
                </c:pt>
                <c:pt idx="1">
                  <c:v>بشاگرد</c:v>
                </c:pt>
                <c:pt idx="2">
                  <c:v>بندرعباس</c:v>
                </c:pt>
                <c:pt idx="3">
                  <c:v>بندرلنگه</c:v>
                </c:pt>
                <c:pt idx="4">
                  <c:v>بندرخمیر</c:v>
                </c:pt>
                <c:pt idx="5">
                  <c:v>حاجی آباد</c:v>
                </c:pt>
                <c:pt idx="6">
                  <c:v>کیش</c:v>
                </c:pt>
                <c:pt idx="7">
                  <c:v>پارسیان</c:v>
                </c:pt>
                <c:pt idx="8">
                  <c:v>جاسک</c:v>
                </c:pt>
                <c:pt idx="9">
                  <c:v>رودان</c:v>
                </c:pt>
                <c:pt idx="10">
                  <c:v>قشم</c:v>
                </c:pt>
                <c:pt idx="11">
                  <c:v>میناب</c:v>
                </c:pt>
                <c:pt idx="12">
                  <c:v>سیریک</c:v>
                </c:pt>
                <c:pt idx="13">
                  <c:v>استان</c:v>
                </c:pt>
              </c:strCache>
            </c:strRef>
          </c:cat>
          <c:val>
            <c:numRef>
              <c:f>Sheet1!$C$2:$C$15</c:f>
              <c:numCache>
                <c:formatCode>General</c:formatCode>
                <c:ptCount val="14"/>
                <c:pt idx="0">
                  <c:v>2</c:v>
                </c:pt>
                <c:pt idx="1">
                  <c:v>1</c:v>
                </c:pt>
                <c:pt idx="2">
                  <c:v>23</c:v>
                </c:pt>
                <c:pt idx="3">
                  <c:v>9</c:v>
                </c:pt>
                <c:pt idx="4">
                  <c:v>2</c:v>
                </c:pt>
                <c:pt idx="5">
                  <c:v>1</c:v>
                </c:pt>
                <c:pt idx="6">
                  <c:v>1</c:v>
                </c:pt>
                <c:pt idx="7">
                  <c:v>1</c:v>
                </c:pt>
                <c:pt idx="8">
                  <c:v>12</c:v>
                </c:pt>
                <c:pt idx="9">
                  <c:v>20</c:v>
                </c:pt>
                <c:pt idx="10">
                  <c:v>3</c:v>
                </c:pt>
                <c:pt idx="11">
                  <c:v>5</c:v>
                </c:pt>
                <c:pt idx="12">
                  <c:v>0</c:v>
                </c:pt>
                <c:pt idx="13">
                  <c:v>80</c:v>
                </c:pt>
              </c:numCache>
            </c:numRef>
          </c:val>
          <c:extLst>
            <c:ext xmlns:c16="http://schemas.microsoft.com/office/drawing/2014/chart" uri="{C3380CC4-5D6E-409C-BE32-E72D297353CC}">
              <c16:uniqueId val="{00000001-AE6A-4D88-A6D0-6EFD1186F167}"/>
            </c:ext>
          </c:extLst>
        </c:ser>
        <c:dLbls>
          <c:dLblPos val="outEnd"/>
          <c:showLegendKey val="0"/>
          <c:showVal val="1"/>
          <c:showCatName val="0"/>
          <c:showSerName val="0"/>
          <c:showPercent val="0"/>
          <c:showBubbleSize val="0"/>
        </c:dLbls>
        <c:gapWidth val="219"/>
        <c:overlap val="-27"/>
        <c:axId val="247961600"/>
        <c:axId val="172943616"/>
      </c:barChart>
      <c:catAx>
        <c:axId val="24796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B Titr" panose="00000700000000000000" pitchFamily="2" charset="-78"/>
              </a:defRPr>
            </a:pPr>
            <a:endParaRPr lang="en-US"/>
          </a:p>
        </c:txPr>
        <c:crossAx val="172943616"/>
        <c:crosses val="autoZero"/>
        <c:auto val="1"/>
        <c:lblAlgn val="ctr"/>
        <c:lblOffset val="100"/>
        <c:noMultiLvlLbl val="0"/>
      </c:catAx>
      <c:valAx>
        <c:axId val="17294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4796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کمتر از 24 ساعت</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بستک</c:v>
                </c:pt>
                <c:pt idx="1">
                  <c:v>بشاگرد</c:v>
                </c:pt>
                <c:pt idx="2">
                  <c:v>بندرعباس</c:v>
                </c:pt>
                <c:pt idx="3">
                  <c:v>بندرلنگه</c:v>
                </c:pt>
                <c:pt idx="4">
                  <c:v>حاجی آباد</c:v>
                </c:pt>
                <c:pt idx="5">
                  <c:v>کیش</c:v>
                </c:pt>
                <c:pt idx="6">
                  <c:v>بندرخمیر</c:v>
                </c:pt>
                <c:pt idx="7">
                  <c:v>پارسیان</c:v>
                </c:pt>
                <c:pt idx="8">
                  <c:v>جاسک</c:v>
                </c:pt>
                <c:pt idx="9">
                  <c:v>رودان</c:v>
                </c:pt>
                <c:pt idx="10">
                  <c:v>قشم</c:v>
                </c:pt>
                <c:pt idx="11">
                  <c:v>میناب</c:v>
                </c:pt>
                <c:pt idx="12">
                  <c:v>استان</c:v>
                </c:pt>
              </c:strCache>
            </c:strRef>
          </c:cat>
          <c:val>
            <c:numRef>
              <c:f>Sheet1!$B$2:$B$14</c:f>
              <c:numCache>
                <c:formatCode>General</c:formatCode>
                <c:ptCount val="13"/>
                <c:pt idx="0">
                  <c:v>7</c:v>
                </c:pt>
                <c:pt idx="1">
                  <c:v>2</c:v>
                </c:pt>
                <c:pt idx="2">
                  <c:v>40</c:v>
                </c:pt>
                <c:pt idx="3">
                  <c:v>8</c:v>
                </c:pt>
                <c:pt idx="4">
                  <c:v>1</c:v>
                </c:pt>
                <c:pt idx="5">
                  <c:v>1</c:v>
                </c:pt>
                <c:pt idx="6">
                  <c:v>1</c:v>
                </c:pt>
                <c:pt idx="7">
                  <c:v>1</c:v>
                </c:pt>
                <c:pt idx="8">
                  <c:v>55</c:v>
                </c:pt>
                <c:pt idx="9">
                  <c:v>44</c:v>
                </c:pt>
                <c:pt idx="10">
                  <c:v>3</c:v>
                </c:pt>
                <c:pt idx="11">
                  <c:v>23</c:v>
                </c:pt>
                <c:pt idx="12">
                  <c:v>186</c:v>
                </c:pt>
              </c:numCache>
            </c:numRef>
          </c:val>
          <c:extLst>
            <c:ext xmlns:c16="http://schemas.microsoft.com/office/drawing/2014/chart" uri="{C3380CC4-5D6E-409C-BE32-E72D297353CC}">
              <c16:uniqueId val="{00000000-0D3B-4AEB-B5D9-5C960BA31AD7}"/>
            </c:ext>
          </c:extLst>
        </c:ser>
        <c:ser>
          <c:idx val="1"/>
          <c:order val="1"/>
          <c:tx>
            <c:strRef>
              <c:f>Sheet1!$C$1</c:f>
              <c:strCache>
                <c:ptCount val="1"/>
                <c:pt idx="0">
                  <c:v>بیشتر از 24 ساعت</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بستک</c:v>
                </c:pt>
                <c:pt idx="1">
                  <c:v>بشاگرد</c:v>
                </c:pt>
                <c:pt idx="2">
                  <c:v>بندرعباس</c:v>
                </c:pt>
                <c:pt idx="3">
                  <c:v>بندرلنگه</c:v>
                </c:pt>
                <c:pt idx="4">
                  <c:v>حاجی آباد</c:v>
                </c:pt>
                <c:pt idx="5">
                  <c:v>کیش</c:v>
                </c:pt>
                <c:pt idx="6">
                  <c:v>بندرخمیر</c:v>
                </c:pt>
                <c:pt idx="7">
                  <c:v>پارسیان</c:v>
                </c:pt>
                <c:pt idx="8">
                  <c:v>جاسک</c:v>
                </c:pt>
                <c:pt idx="9">
                  <c:v>رودان</c:v>
                </c:pt>
                <c:pt idx="10">
                  <c:v>قشم</c:v>
                </c:pt>
                <c:pt idx="11">
                  <c:v>میناب</c:v>
                </c:pt>
                <c:pt idx="12">
                  <c:v>استان</c:v>
                </c:pt>
              </c:strCache>
            </c:strRef>
          </c:cat>
          <c:val>
            <c:numRef>
              <c:f>Sheet1!$C$2:$C$14</c:f>
              <c:numCache>
                <c:formatCode>General</c:formatCode>
                <c:ptCount val="13"/>
                <c:pt idx="0">
                  <c:v>0</c:v>
                </c:pt>
                <c:pt idx="1">
                  <c:v>0</c:v>
                </c:pt>
                <c:pt idx="2">
                  <c:v>0</c:v>
                </c:pt>
                <c:pt idx="3">
                  <c:v>0</c:v>
                </c:pt>
                <c:pt idx="7">
                  <c:v>0</c:v>
                </c:pt>
                <c:pt idx="8">
                  <c:v>0</c:v>
                </c:pt>
                <c:pt idx="9">
                  <c:v>0</c:v>
                </c:pt>
                <c:pt idx="10">
                  <c:v>0</c:v>
                </c:pt>
                <c:pt idx="11">
                  <c:v>0</c:v>
                </c:pt>
                <c:pt idx="12">
                  <c:v>0</c:v>
                </c:pt>
              </c:numCache>
            </c:numRef>
          </c:val>
          <c:extLst>
            <c:ext xmlns:c16="http://schemas.microsoft.com/office/drawing/2014/chart" uri="{C3380CC4-5D6E-409C-BE32-E72D297353CC}">
              <c16:uniqueId val="{00000001-0D3B-4AEB-B5D9-5C960BA31AD7}"/>
            </c:ext>
          </c:extLst>
        </c:ser>
        <c:dLbls>
          <c:dLblPos val="outEnd"/>
          <c:showLegendKey val="0"/>
          <c:showVal val="1"/>
          <c:showCatName val="0"/>
          <c:showSerName val="0"/>
          <c:showPercent val="0"/>
          <c:showBubbleSize val="0"/>
        </c:dLbls>
        <c:gapWidth val="219"/>
        <c:overlap val="-27"/>
        <c:axId val="178695168"/>
        <c:axId val="161632768"/>
      </c:barChart>
      <c:catAx>
        <c:axId val="17869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B Titr" panose="00000700000000000000" pitchFamily="2" charset="-78"/>
              </a:defRPr>
            </a:pPr>
            <a:endParaRPr lang="en-US"/>
          </a:p>
        </c:txPr>
        <c:crossAx val="161632768"/>
        <c:crosses val="autoZero"/>
        <c:auto val="1"/>
        <c:lblAlgn val="ctr"/>
        <c:lblOffset val="100"/>
        <c:noMultiLvlLbl val="0"/>
      </c:catAx>
      <c:valAx>
        <c:axId val="16163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869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B Titr" panose="000007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97B6D-2A8B-4B02-8533-E2FAB02D5892}"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5196F-4292-49C7-B381-C91CA3FF8690}" type="slidenum">
              <a:rPr lang="en-US" smtClean="0"/>
              <a:t>‹#›</a:t>
            </a:fld>
            <a:endParaRPr lang="en-US"/>
          </a:p>
        </p:txBody>
      </p:sp>
    </p:spTree>
    <p:extLst>
      <p:ext uri="{BB962C8B-B14F-4D97-AF65-F5344CB8AC3E}">
        <p14:creationId xmlns:p14="http://schemas.microsoft.com/office/powerpoint/2010/main" val="46201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47BBAAA-072F-8501-4286-65E03FE8512A}"/>
              </a:ext>
            </a:extLst>
          </p:cNvPr>
          <p:cNvSpPr>
            <a:spLocks noGrp="1" noRot="1" noChangeAspect="1" noChangeArrowheads="1" noTextEdit="1"/>
          </p:cNvSpPr>
          <p:nvPr>
            <p:ph type="sldImg"/>
          </p:nvPr>
        </p:nvSpPr>
        <p:spPr>
          <a:xfrm>
            <a:off x="90488" y="774700"/>
            <a:ext cx="6454775" cy="3632200"/>
          </a:xfrm>
          <a:ln/>
        </p:spPr>
      </p:sp>
      <p:sp>
        <p:nvSpPr>
          <p:cNvPr id="7171" name="Notes Placeholder 2">
            <a:extLst>
              <a:ext uri="{FF2B5EF4-FFF2-40B4-BE49-F238E27FC236}">
                <a16:creationId xmlns:a16="http://schemas.microsoft.com/office/drawing/2014/main" id="{6549B09F-C5BC-1864-4984-6412C0C99B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B32CE507-6143-7203-460C-0FD1668FB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a:defRPr sz="2400">
                <a:solidFill>
                  <a:schemeClr val="tx1"/>
                </a:solidFill>
                <a:latin typeface="Times New Roman" panose="02020603050405020304" pitchFamily="18" charset="0"/>
                <a:cs typeface="Arial" panose="020B0604020202020204" pitchFamily="34" charset="0"/>
              </a:defRPr>
            </a:lvl1pPr>
            <a:lvl2pPr marL="742950" indent="-285750" defTabSz="887413">
              <a:defRPr sz="2400">
                <a:solidFill>
                  <a:schemeClr val="tx1"/>
                </a:solidFill>
                <a:latin typeface="Times New Roman" panose="02020603050405020304" pitchFamily="18" charset="0"/>
                <a:cs typeface="Arial" panose="020B0604020202020204" pitchFamily="34" charset="0"/>
              </a:defRPr>
            </a:lvl2pPr>
            <a:lvl3pPr marL="1143000" indent="-228600" defTabSz="887413">
              <a:defRPr sz="2400">
                <a:solidFill>
                  <a:schemeClr val="tx1"/>
                </a:solidFill>
                <a:latin typeface="Times New Roman" panose="02020603050405020304" pitchFamily="18" charset="0"/>
                <a:cs typeface="Arial" panose="020B0604020202020204" pitchFamily="34" charset="0"/>
              </a:defRPr>
            </a:lvl3pPr>
            <a:lvl4pPr marL="1600200" indent="-228600" defTabSz="887413">
              <a:defRPr sz="2400">
                <a:solidFill>
                  <a:schemeClr val="tx1"/>
                </a:solidFill>
                <a:latin typeface="Times New Roman" panose="02020603050405020304" pitchFamily="18" charset="0"/>
                <a:cs typeface="Arial" panose="020B0604020202020204" pitchFamily="34" charset="0"/>
              </a:defRPr>
            </a:lvl4pPr>
            <a:lvl5pPr marL="2057400" indent="-228600" defTabSz="887413">
              <a:defRPr sz="2400">
                <a:solidFill>
                  <a:schemeClr val="tx1"/>
                </a:solidFill>
                <a:latin typeface="Times New Roman" panose="02020603050405020304" pitchFamily="18" charset="0"/>
                <a:cs typeface="Arial" panose="020B0604020202020204" pitchFamily="34" charset="0"/>
              </a:defRPr>
            </a:lvl5pPr>
            <a:lvl6pPr marL="2514600" indent="-228600" defTabSz="8874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874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874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874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477EE85-2786-48A7-BFA2-6E82DD6686D3}"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Slide Number Placeholder 3"/>
          <p:cNvSpPr>
            <a:spLocks noGrp="1"/>
          </p:cNvSpPr>
          <p:nvPr>
            <p:ph type="sldNum" sz="quarter" idx="5"/>
          </p:nvPr>
        </p:nvSpPr>
        <p:spPr>
          <a:noFill/>
        </p:spPr>
        <p:txBody>
          <a:bodyPr/>
          <a:lstStyle/>
          <a:p>
            <a:fld id="{D6B9966C-5122-4E1C-9945-D5BB6EFFBB5F}"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5196F-4292-49C7-B381-C91CA3FF8690}" type="slidenum">
              <a:rPr lang="en-US" smtClean="0"/>
              <a:t>22</a:t>
            </a:fld>
            <a:endParaRPr lang="en-US"/>
          </a:p>
        </p:txBody>
      </p:sp>
    </p:spTree>
    <p:extLst>
      <p:ext uri="{BB962C8B-B14F-4D97-AF65-F5344CB8AC3E}">
        <p14:creationId xmlns:p14="http://schemas.microsoft.com/office/powerpoint/2010/main" val="212121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FF096A-8468-4D33-B916-6B8C1CD6DE1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18399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F096A-8468-4D33-B916-6B8C1CD6DE1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357147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F096A-8468-4D33-B916-6B8C1CD6DE1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129408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F096A-8468-4D33-B916-6B8C1CD6DE1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420729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F096A-8468-4D33-B916-6B8C1CD6DE1A}"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426906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FF096A-8468-4D33-B916-6B8C1CD6DE1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167038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FF096A-8468-4D33-B916-6B8C1CD6DE1A}"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69012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FF096A-8468-4D33-B916-6B8C1CD6DE1A}"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390786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096A-8468-4D33-B916-6B8C1CD6DE1A}"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153923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096A-8468-4D33-B916-6B8C1CD6DE1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10257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096A-8468-4D33-B916-6B8C1CD6DE1A}"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290FB-D3A0-4D3C-8462-1AFFDD813373}" type="slidenum">
              <a:rPr lang="en-US" smtClean="0"/>
              <a:t>‹#›</a:t>
            </a:fld>
            <a:endParaRPr lang="en-US"/>
          </a:p>
        </p:txBody>
      </p:sp>
    </p:spTree>
    <p:extLst>
      <p:ext uri="{BB962C8B-B14F-4D97-AF65-F5344CB8AC3E}">
        <p14:creationId xmlns:p14="http://schemas.microsoft.com/office/powerpoint/2010/main" val="55900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F096A-8468-4D33-B916-6B8C1CD6DE1A}"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290FB-D3A0-4D3C-8462-1AFFDD813373}" type="slidenum">
              <a:rPr lang="en-US" smtClean="0"/>
              <a:t>‹#›</a:t>
            </a:fld>
            <a:endParaRPr lang="en-US"/>
          </a:p>
        </p:txBody>
      </p:sp>
    </p:spTree>
    <p:extLst>
      <p:ext uri="{BB962C8B-B14F-4D97-AF65-F5344CB8AC3E}">
        <p14:creationId xmlns:p14="http://schemas.microsoft.com/office/powerpoint/2010/main" val="1941338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961" y="0"/>
            <a:ext cx="11593319" cy="34290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ormAutofit fontScale="90000"/>
          </a:bodyPr>
          <a:lstStyle/>
          <a:p>
            <a:r>
              <a:rPr lang="fa-IR" sz="4400" dirty="0">
                <a:solidFill>
                  <a:schemeClr val="tx1"/>
                </a:solidFill>
                <a:cs typeface="B Titr" panose="00000700000000000000" pitchFamily="2" charset="-78"/>
              </a:rPr>
              <a:t>معاونت بهداشتی استان</a:t>
            </a:r>
            <a:br>
              <a:rPr lang="fa-IR" sz="4400" dirty="0">
                <a:solidFill>
                  <a:schemeClr val="tx1"/>
                </a:solidFill>
                <a:cs typeface="B Titr" panose="00000700000000000000" pitchFamily="2" charset="-78"/>
              </a:rPr>
            </a:br>
            <a:br>
              <a:rPr lang="fa-IR" sz="4400" dirty="0">
                <a:solidFill>
                  <a:schemeClr val="tx1"/>
                </a:solidFill>
                <a:cs typeface="B Titr" panose="00000700000000000000" pitchFamily="2" charset="-78"/>
              </a:rPr>
            </a:br>
            <a:r>
              <a:rPr lang="fa-IR" sz="4400" dirty="0">
                <a:solidFill>
                  <a:schemeClr val="tx1"/>
                </a:solidFill>
                <a:cs typeface="B Titr" panose="00000700000000000000" pitchFamily="2" charset="-78"/>
              </a:rPr>
              <a:t>برنامه حذف مالاریا</a:t>
            </a:r>
            <a:br>
              <a:rPr lang="fa-IR" sz="4400" dirty="0">
                <a:solidFill>
                  <a:schemeClr val="tx1"/>
                </a:solidFill>
                <a:cs typeface="B Titr" panose="00000700000000000000" pitchFamily="2" charset="-78"/>
              </a:rPr>
            </a:br>
            <a:r>
              <a:rPr lang="fa-IR" sz="3100" b="1" dirty="0">
                <a:cs typeface="B Nazanin" panose="00000400000000000000" pitchFamily="2" charset="-78"/>
              </a:rPr>
              <a:t>بررسی و تحلیل موارد مثبت مالاریا استان هرمزگان مهر ماه 1402</a:t>
            </a:r>
            <a:br>
              <a:rPr lang="fa-IR" sz="1600" b="1" dirty="0">
                <a:cs typeface="B Nazanin" panose="00000400000000000000" pitchFamily="2" charset="-78"/>
              </a:rPr>
            </a:br>
            <a:br>
              <a:rPr lang="fa-IR" sz="4400" dirty="0">
                <a:solidFill>
                  <a:schemeClr val="tx1"/>
                </a:solidFill>
                <a:cs typeface="B Titr" panose="00000700000000000000" pitchFamily="2" charset="-78"/>
              </a:rPr>
            </a:br>
            <a:endParaRPr lang="en-US" sz="4400" dirty="0">
              <a:solidFill>
                <a:schemeClr val="tx1"/>
              </a:solidFill>
              <a:cs typeface="B Titr" panose="00000700000000000000" pitchFamily="2" charset="-78"/>
            </a:endParaRPr>
          </a:p>
        </p:txBody>
      </p:sp>
      <p:sp>
        <p:nvSpPr>
          <p:cNvPr id="3" name="Subtitle 2"/>
          <p:cNvSpPr>
            <a:spLocks noGrp="1"/>
          </p:cNvSpPr>
          <p:nvPr>
            <p:ph type="subTitle" idx="1"/>
          </p:nvPr>
        </p:nvSpPr>
        <p:spPr>
          <a:xfrm>
            <a:off x="1524000" y="4624755"/>
            <a:ext cx="9144000" cy="1063868"/>
          </a:xfr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rmAutofit/>
          </a:bodyPr>
          <a:lstStyle/>
          <a:p>
            <a:r>
              <a:rPr lang="fa-IR" b="1" dirty="0">
                <a:cs typeface="B Nazanin" panose="00000400000000000000" pitchFamily="2" charset="-78"/>
              </a:rPr>
              <a:t>دکتر رضا صفری</a:t>
            </a:r>
          </a:p>
          <a:p>
            <a:r>
              <a:rPr lang="fa-IR" b="1" dirty="0">
                <a:cs typeface="B Nazanin" panose="00000400000000000000" pitchFamily="2" charset="-78"/>
              </a:rPr>
              <a:t>متخصص کودکان و نوزادان</a:t>
            </a:r>
            <a:endParaRPr lang="en-US" b="1" dirty="0">
              <a:cs typeface="B Nazanin" panose="00000400000000000000" pitchFamily="2" charset="-78"/>
            </a:endParaRPr>
          </a:p>
        </p:txBody>
      </p:sp>
    </p:spTree>
    <p:extLst>
      <p:ext uri="{BB962C8B-B14F-4D97-AF65-F5344CB8AC3E}">
        <p14:creationId xmlns:p14="http://schemas.microsoft.com/office/powerpoint/2010/main" val="308852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1881189" y="1071564"/>
            <a:ext cx="8385175" cy="1112837"/>
          </a:xfrm>
        </p:spPr>
        <p:txBody>
          <a:bodyPr>
            <a:normAutofit fontScale="90000"/>
          </a:bodyPr>
          <a:lstStyle/>
          <a:p>
            <a:pPr rtl="1"/>
            <a:r>
              <a:rPr lang="ar-SA" b="1" dirty="0">
                <a:solidFill>
                  <a:srgbClr val="FF0000"/>
                </a:solidFill>
              </a:rPr>
              <a:t>موارد بومی یا اتوکتونئوس (</a:t>
            </a:r>
            <a:r>
              <a:rPr lang="en-US" b="1" dirty="0" err="1">
                <a:solidFill>
                  <a:srgbClr val="FF0000"/>
                </a:solidFill>
              </a:rPr>
              <a:t>Autochtonous</a:t>
            </a:r>
            <a:r>
              <a:rPr lang="fa-IR" b="1" dirty="0">
                <a:solidFill>
                  <a:srgbClr val="FF0000"/>
                </a:solidFill>
              </a:rPr>
              <a:t>)</a:t>
            </a:r>
            <a:br>
              <a:rPr lang="en-US" b="1" dirty="0">
                <a:solidFill>
                  <a:srgbClr val="FF0000"/>
                </a:solidFill>
              </a:rPr>
            </a:br>
            <a:r>
              <a:rPr lang="fa-IR" dirty="0">
                <a:solidFill>
                  <a:srgbClr val="FF0000"/>
                </a:solidFill>
              </a:rPr>
              <a:t> </a:t>
            </a:r>
            <a:endParaRPr lang="en-US" dirty="0">
              <a:solidFill>
                <a:srgbClr val="FF0000"/>
              </a:solidFill>
            </a:endParaRPr>
          </a:p>
        </p:txBody>
      </p:sp>
      <p:sp>
        <p:nvSpPr>
          <p:cNvPr id="26627" name="Rectangle 3"/>
          <p:cNvSpPr>
            <a:spLocks noGrp="1" noRot="1" noChangeArrowheads="1"/>
          </p:cNvSpPr>
          <p:nvPr>
            <p:ph type="body" idx="1"/>
          </p:nvPr>
        </p:nvSpPr>
        <p:spPr>
          <a:xfrm>
            <a:off x="1524000" y="2643189"/>
            <a:ext cx="9144000" cy="4549775"/>
          </a:xfrm>
        </p:spPr>
        <p:txBody>
          <a:bodyPr/>
          <a:lstStyle/>
          <a:p>
            <a:pPr algn="r" rtl="1"/>
            <a:r>
              <a:rPr lang="ar-SA" dirty="0">
                <a:cs typeface="B Badr" pitchFamily="2" charset="-78"/>
              </a:rPr>
              <a:t>موارد بومی یا اتوکتونئوس به </a:t>
            </a:r>
            <a:r>
              <a:rPr lang="fa-IR" dirty="0">
                <a:cs typeface="B Badr" pitchFamily="2" charset="-78"/>
              </a:rPr>
              <a:t>جمع موارد عود، انتقال از وارده و انتقال محلی گفته می شود. </a:t>
            </a:r>
            <a:endParaRPr lang="en-US" dirty="0">
              <a:cs typeface="B Badr" pitchFamily="2" charset="-78"/>
            </a:endParaRPr>
          </a:p>
          <a:p>
            <a:pPr algn="r" rtl="1"/>
            <a:r>
              <a:rPr lang="fa-IR" dirty="0">
                <a:cs typeface="B Badr" pitchFamily="2" charset="-78"/>
              </a:rPr>
              <a:t>بنابراین در یک طبقه بندی کلی موارد یا وارده  </a:t>
            </a:r>
            <a:r>
              <a:rPr lang="en-US" dirty="0">
                <a:cs typeface="B Badr" pitchFamily="2" charset="-78"/>
              </a:rPr>
              <a:t>(Imported)</a:t>
            </a:r>
            <a:r>
              <a:rPr lang="fa-IR" dirty="0">
                <a:cs typeface="B Badr" pitchFamily="2" charset="-78"/>
              </a:rPr>
              <a:t> و یا بومی </a:t>
            </a:r>
            <a:r>
              <a:rPr lang="en-US" dirty="0">
                <a:cs typeface="B Badr" pitchFamily="2" charset="-78"/>
              </a:rPr>
              <a:t>(</a:t>
            </a:r>
            <a:r>
              <a:rPr lang="en-US" dirty="0" err="1">
                <a:cs typeface="B Badr" pitchFamily="2" charset="-78"/>
              </a:rPr>
              <a:t>Autochtonous</a:t>
            </a:r>
            <a:r>
              <a:rPr lang="en-US" dirty="0">
                <a:cs typeface="B Badr" pitchFamily="2" charset="-78"/>
              </a:rPr>
              <a:t>)</a:t>
            </a:r>
            <a:r>
              <a:rPr lang="fa-IR" dirty="0">
                <a:cs typeface="B Badr" pitchFamily="2" charset="-78"/>
              </a:rPr>
              <a:t> هستند.</a:t>
            </a:r>
            <a:endParaRPr lang="en-US" dirty="0">
              <a:cs typeface="B Badr" pitchFamily="2" charset="-78"/>
            </a:endParaRPr>
          </a:p>
        </p:txBody>
      </p:sp>
    </p:spTree>
    <p:extLst>
      <p:ext uri="{BB962C8B-B14F-4D97-AF65-F5344CB8AC3E}">
        <p14:creationId xmlns:p14="http://schemas.microsoft.com/office/powerpoint/2010/main" val="9572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blinds(horizontal)">
                                      <p:cBhvr>
                                        <p:cTn id="7" dur="5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Rot="1" noChangeArrowheads="1"/>
          </p:cNvSpPr>
          <p:nvPr>
            <p:ph type="body" idx="1"/>
          </p:nvPr>
        </p:nvSpPr>
        <p:spPr>
          <a:xfrm>
            <a:off x="1309688" y="857251"/>
            <a:ext cx="9144001" cy="4549775"/>
          </a:xfrm>
        </p:spPr>
        <p:txBody>
          <a:bodyPr/>
          <a:lstStyle/>
          <a:p>
            <a:pPr algn="ctr" rtl="1">
              <a:buFontTx/>
              <a:buNone/>
            </a:pPr>
            <a:r>
              <a:rPr lang="fa-IR" b="1" dirty="0">
                <a:solidFill>
                  <a:srgbClr val="FF0000"/>
                </a:solidFill>
              </a:rPr>
              <a:t>طبقه بندی کانون ضرورت برنامه حذف مالاریا</a:t>
            </a:r>
          </a:p>
          <a:p>
            <a:pPr algn="ctr" rtl="1">
              <a:buFontTx/>
              <a:buNone/>
            </a:pPr>
            <a:r>
              <a:rPr lang="fa-IR" b="1" dirty="0">
                <a:solidFill>
                  <a:srgbClr val="FF0000"/>
                </a:solidFill>
              </a:rPr>
              <a:t> </a:t>
            </a:r>
            <a:endParaRPr lang="en-US" b="1" dirty="0">
              <a:solidFill>
                <a:srgbClr val="FF0000"/>
              </a:solidFill>
            </a:endParaRPr>
          </a:p>
        </p:txBody>
      </p:sp>
      <p:pic>
        <p:nvPicPr>
          <p:cNvPr id="4099" name="Picture 3" descr="D:\Different Photos\Photo\Ant\Cooporation.bmp"/>
          <p:cNvPicPr>
            <a:picLocks noChangeAspect="1" noChangeArrowheads="1"/>
          </p:cNvPicPr>
          <p:nvPr/>
        </p:nvPicPr>
        <p:blipFill>
          <a:blip r:embed="rId2" cstate="print"/>
          <a:srcRect/>
          <a:stretch>
            <a:fillRect/>
          </a:stretch>
        </p:blipFill>
        <p:spPr bwMode="auto">
          <a:xfrm>
            <a:off x="2952750" y="2571751"/>
            <a:ext cx="4857750" cy="3857625"/>
          </a:xfrm>
          <a:prstGeom prst="rect">
            <a:avLst/>
          </a:prstGeom>
          <a:noFill/>
          <a:ln w="9525">
            <a:noFill/>
            <a:miter lim="800000"/>
            <a:headEnd/>
            <a:tailEnd/>
          </a:ln>
        </p:spPr>
      </p:pic>
    </p:spTree>
    <p:extLst>
      <p:ext uri="{BB962C8B-B14F-4D97-AF65-F5344CB8AC3E}">
        <p14:creationId xmlns:p14="http://schemas.microsoft.com/office/powerpoint/2010/main" val="376001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Badr" pitchFamily="2" charset="-78"/>
              </a:rPr>
              <a:t>تعریف کانون</a:t>
            </a:r>
            <a:endParaRPr lang="en-US" dirty="0">
              <a:cs typeface="B Badr" pitchFamily="2" charset="-78"/>
            </a:endParaRPr>
          </a:p>
        </p:txBody>
      </p:sp>
      <p:sp>
        <p:nvSpPr>
          <p:cNvPr id="3" name="Content Placeholder 2"/>
          <p:cNvSpPr>
            <a:spLocks noGrp="1"/>
          </p:cNvSpPr>
          <p:nvPr>
            <p:ph idx="1"/>
          </p:nvPr>
        </p:nvSpPr>
        <p:spPr/>
        <p:txBody>
          <a:bodyPr>
            <a:normAutofit/>
          </a:bodyPr>
          <a:lstStyle/>
          <a:p>
            <a:pPr algn="r" rtl="1"/>
            <a:r>
              <a:rPr lang="fa-IR" sz="3600" dirty="0">
                <a:cs typeface="B Badr" pitchFamily="2" charset="-78"/>
              </a:rPr>
              <a:t>یک منطقه مسکونی که شرایط انتقال در آن در برهه ای ازسال فراهم است حتی اگر بیمار به مبتلا به مالاریا در آن محل ودر آن زمان وجود نداشته باشد.</a:t>
            </a:r>
          </a:p>
          <a:p>
            <a:pPr algn="r" rtl="1"/>
            <a:r>
              <a:rPr lang="fa-IR" sz="3600" dirty="0">
                <a:cs typeface="B Badr" pitchFamily="2" charset="-78"/>
              </a:rPr>
              <a:t>کانون کوچکترین واحد عملیاتی است .</a:t>
            </a:r>
            <a:endParaRPr lang="en-US" sz="3600" dirty="0">
              <a:cs typeface="B Badr" pitchFamily="2" charset="-78"/>
            </a:endParaRPr>
          </a:p>
        </p:txBody>
      </p:sp>
    </p:spTree>
    <p:extLst>
      <p:ext uri="{BB962C8B-B14F-4D97-AF65-F5344CB8AC3E}">
        <p14:creationId xmlns:p14="http://schemas.microsoft.com/office/powerpoint/2010/main" val="221078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Rot="1" noChangeArrowheads="1"/>
          </p:cNvSpPr>
          <p:nvPr>
            <p:ph type="body" idx="1"/>
          </p:nvPr>
        </p:nvSpPr>
        <p:spPr>
          <a:xfrm>
            <a:off x="1309688" y="857251"/>
            <a:ext cx="9144001" cy="4549775"/>
          </a:xfrm>
        </p:spPr>
        <p:txBody>
          <a:bodyPr/>
          <a:lstStyle/>
          <a:p>
            <a:pPr algn="ctr" rtl="1">
              <a:buFontTx/>
              <a:buNone/>
            </a:pPr>
            <a:r>
              <a:rPr lang="fa-IR" b="1" dirty="0">
                <a:cs typeface="B Badr" pitchFamily="2" charset="-78"/>
              </a:rPr>
              <a:t>محدوده جغرافیایی یک کانون:</a:t>
            </a:r>
          </a:p>
          <a:p>
            <a:pPr algn="r" rtl="1">
              <a:buFontTx/>
              <a:buNone/>
            </a:pPr>
            <a:endParaRPr lang="en-US" b="1" dirty="0">
              <a:cs typeface="B Badr" pitchFamily="2" charset="-78"/>
            </a:endParaRPr>
          </a:p>
          <a:p>
            <a:pPr algn="r" rtl="1"/>
            <a:r>
              <a:rPr lang="fa-IR" sz="3600" dirty="0">
                <a:cs typeface="B Badr" pitchFamily="2" charset="-78"/>
              </a:rPr>
              <a:t>به منظور سهولت طبقه بندی کانون های مالاریا  در مناطق روستایی </a:t>
            </a:r>
            <a:r>
              <a:rPr lang="fa-IR" sz="3600" b="1" dirty="0">
                <a:cs typeface="B Badr" pitchFamily="2" charset="-78"/>
              </a:rPr>
              <a:t>یک آبادی</a:t>
            </a:r>
            <a:r>
              <a:rPr lang="fa-IR" sz="3600" dirty="0">
                <a:cs typeface="B Badr" pitchFamily="2" charset="-78"/>
              </a:rPr>
              <a:t> و در مناطق شهری حوزه  تحت پوشش یک </a:t>
            </a:r>
            <a:r>
              <a:rPr lang="fa-IR" sz="3600" b="1" dirty="0">
                <a:cs typeface="B Badr" pitchFamily="2" charset="-78"/>
              </a:rPr>
              <a:t>مرکز بهداشتی درمانی شهری</a:t>
            </a:r>
            <a:r>
              <a:rPr lang="fa-IR" sz="3600" dirty="0">
                <a:cs typeface="B Badr" pitchFamily="2" charset="-78"/>
              </a:rPr>
              <a:t> یا یک پایگاه بهداشتی یک کانون منظور می گردد.</a:t>
            </a:r>
            <a:endParaRPr lang="en-US" sz="3600" dirty="0">
              <a:cs typeface="B Badr" pitchFamily="2" charset="-78"/>
            </a:endParaRPr>
          </a:p>
        </p:txBody>
      </p:sp>
    </p:spTree>
    <p:extLst>
      <p:ext uri="{BB962C8B-B14F-4D97-AF65-F5344CB8AC3E}">
        <p14:creationId xmlns:p14="http://schemas.microsoft.com/office/powerpoint/2010/main" val="420623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Rot="1" noChangeArrowheads="1"/>
          </p:cNvSpPr>
          <p:nvPr>
            <p:ph type="body" idx="1"/>
          </p:nvPr>
        </p:nvSpPr>
        <p:spPr>
          <a:xfrm>
            <a:off x="1738314" y="857251"/>
            <a:ext cx="8715375" cy="4549775"/>
          </a:xfrm>
        </p:spPr>
        <p:txBody>
          <a:bodyPr/>
          <a:lstStyle/>
          <a:p>
            <a:pPr algn="r" rtl="1"/>
            <a:r>
              <a:rPr lang="fa-IR" b="1" dirty="0">
                <a:solidFill>
                  <a:srgbClr val="FF0000"/>
                </a:solidFill>
                <a:cs typeface="B Badr" pitchFamily="2" charset="-78"/>
              </a:rPr>
              <a:t>کانون­های پاک (</a:t>
            </a:r>
            <a:r>
              <a:rPr lang="en-US" b="1" dirty="0">
                <a:solidFill>
                  <a:srgbClr val="FF0000"/>
                </a:solidFill>
                <a:cs typeface="B Badr" pitchFamily="2" charset="-78"/>
              </a:rPr>
              <a:t>Cleared up foci </a:t>
            </a:r>
            <a:r>
              <a:rPr lang="fa-IR" b="1" dirty="0">
                <a:solidFill>
                  <a:srgbClr val="FF0000"/>
                </a:solidFill>
                <a:cs typeface="B Badr" pitchFamily="2" charset="-78"/>
              </a:rPr>
              <a:t>)</a:t>
            </a:r>
            <a:endParaRPr lang="en-US" b="1" dirty="0">
              <a:solidFill>
                <a:srgbClr val="FF0000"/>
              </a:solidFill>
              <a:cs typeface="B Badr" pitchFamily="2" charset="-78"/>
            </a:endParaRPr>
          </a:p>
          <a:p>
            <a:pPr algn="r" rtl="1">
              <a:buFontTx/>
              <a:buNone/>
            </a:pPr>
            <a:r>
              <a:rPr lang="fa-IR" dirty="0">
                <a:cs typeface="B Badr" pitchFamily="2" charset="-78"/>
              </a:rPr>
              <a:t> </a:t>
            </a:r>
            <a:endParaRPr lang="en-US" dirty="0">
              <a:cs typeface="B Badr" pitchFamily="2" charset="-78"/>
            </a:endParaRPr>
          </a:p>
          <a:p>
            <a:pPr algn="r" rtl="1"/>
            <a:r>
              <a:rPr lang="fa-IR" sz="3600" dirty="0">
                <a:cs typeface="B Badr" pitchFamily="2" charset="-78"/>
              </a:rPr>
              <a:t>به کانونی که حداقل در  مدت </a:t>
            </a:r>
            <a:r>
              <a:rPr lang="fa-IR" sz="3600" b="1" dirty="0">
                <a:cs typeface="B Badr" pitchFamily="2" charset="-78"/>
              </a:rPr>
              <a:t>36 ماه گذشته</a:t>
            </a:r>
            <a:r>
              <a:rPr lang="fa-IR" sz="3600" dirty="0">
                <a:cs typeface="B Badr" pitchFamily="2" charset="-78"/>
              </a:rPr>
              <a:t>  هیچ مورد  مبتلا به مالاریای بومی  (  اتوکتونئوس) در آن گزارش نشده است  کانون پاک اطلاق می شود</a:t>
            </a:r>
            <a:endParaRPr lang="en-US" sz="3600" dirty="0">
              <a:cs typeface="B Badr" pitchFamily="2" charset="-78"/>
            </a:endParaRPr>
          </a:p>
        </p:txBody>
      </p:sp>
    </p:spTree>
    <p:extLst>
      <p:ext uri="{BB962C8B-B14F-4D97-AF65-F5344CB8AC3E}">
        <p14:creationId xmlns:p14="http://schemas.microsoft.com/office/powerpoint/2010/main" val="3617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Rot="1" noChangeArrowheads="1"/>
          </p:cNvSpPr>
          <p:nvPr>
            <p:ph type="body" idx="1"/>
          </p:nvPr>
        </p:nvSpPr>
        <p:spPr>
          <a:xfrm>
            <a:off x="1738314" y="857251"/>
            <a:ext cx="8715375" cy="4549775"/>
          </a:xfrm>
        </p:spPr>
        <p:txBody>
          <a:bodyPr>
            <a:normAutofit fontScale="92500" lnSpcReduction="10000"/>
          </a:bodyPr>
          <a:lstStyle/>
          <a:p>
            <a:pPr algn="r" rtl="1"/>
            <a:r>
              <a:rPr lang="fa-IR" b="1" dirty="0">
                <a:solidFill>
                  <a:srgbClr val="FF0000"/>
                </a:solidFill>
                <a:cs typeface="B Badr" pitchFamily="2" charset="-78"/>
              </a:rPr>
              <a:t>کانون­های محتمل جدید( </a:t>
            </a:r>
            <a:r>
              <a:rPr lang="en-US" b="1" dirty="0">
                <a:solidFill>
                  <a:srgbClr val="FF0000"/>
                </a:solidFill>
                <a:cs typeface="B Badr" pitchFamily="2" charset="-78"/>
              </a:rPr>
              <a:t>New potential foci</a:t>
            </a:r>
            <a:r>
              <a:rPr lang="fa-IR" b="1" dirty="0">
                <a:solidFill>
                  <a:srgbClr val="FF0000"/>
                </a:solidFill>
                <a:cs typeface="B Badr" pitchFamily="2" charset="-78"/>
              </a:rPr>
              <a:t>)</a:t>
            </a:r>
            <a:endParaRPr lang="en-US" b="1" dirty="0">
              <a:solidFill>
                <a:srgbClr val="FF0000"/>
              </a:solidFill>
              <a:cs typeface="B Badr" pitchFamily="2" charset="-78"/>
            </a:endParaRPr>
          </a:p>
          <a:p>
            <a:pPr algn="r"/>
            <a:endParaRPr lang="en-US" sz="2400" dirty="0">
              <a:cs typeface="B Badr" pitchFamily="2" charset="-78"/>
            </a:endParaRPr>
          </a:p>
          <a:p>
            <a:pPr algn="r" rtl="1"/>
            <a:r>
              <a:rPr lang="fa-IR" sz="3200" b="1" dirty="0">
                <a:cs typeface="B Badr" pitchFamily="2" charset="-78"/>
              </a:rPr>
              <a:t>در صورت گزارش موارد وارده  طبقه بندی </a:t>
            </a:r>
            <a:r>
              <a:rPr lang="fa-IR" sz="3200" b="1" u="sng" dirty="0">
                <a:cs typeface="B Badr" pitchFamily="2" charset="-78"/>
              </a:rPr>
              <a:t>یک  کانون پاک</a:t>
            </a:r>
            <a:r>
              <a:rPr lang="fa-IR" sz="3200" b="1" dirty="0">
                <a:cs typeface="B Badr" pitchFamily="2" charset="-78"/>
              </a:rPr>
              <a:t> یا </a:t>
            </a:r>
            <a:r>
              <a:rPr lang="fa-IR" sz="3200" b="1" u="sng" dirty="0">
                <a:cs typeface="B Badr" pitchFamily="2" charset="-78"/>
              </a:rPr>
              <a:t>غیر فعال قدیمی</a:t>
            </a:r>
            <a:r>
              <a:rPr lang="fa-IR" sz="3200" b="1" dirty="0">
                <a:cs typeface="B Badr" pitchFamily="2" charset="-78"/>
              </a:rPr>
              <a:t> به کانون </a:t>
            </a:r>
            <a:r>
              <a:rPr lang="fa-IR" sz="3200" b="1" u="sng" dirty="0">
                <a:cs typeface="B Badr" pitchFamily="2" charset="-78"/>
              </a:rPr>
              <a:t> محتمل جدید </a:t>
            </a:r>
            <a:r>
              <a:rPr lang="fa-IR" sz="3200" b="1" dirty="0">
                <a:cs typeface="B Badr" pitchFamily="2" charset="-78"/>
              </a:rPr>
              <a:t>تغییر می کند مشروط بر اینکه :</a:t>
            </a:r>
            <a:endParaRPr lang="en-US" sz="3200" dirty="0">
              <a:cs typeface="B Badr" pitchFamily="2" charset="-78"/>
            </a:endParaRPr>
          </a:p>
          <a:p>
            <a:pPr algn="r" rtl="1"/>
            <a:r>
              <a:rPr lang="fa-IR" sz="3200" dirty="0">
                <a:cs typeface="B Badr" pitchFamily="2" charset="-78"/>
              </a:rPr>
              <a:t>همزمان با گزارش موارد مالاریا  شرایط  انتقال وجود داشته باشد .(حداقل در فاصله زمانی ورود بیمار به کانون تا درمان کامل  و موفقیت امیز بیمار  که امکان گامتوسیتمی را به صفر رسانده باشد شرایط انتقال وجود داشته باشد).</a:t>
            </a:r>
            <a:endParaRPr lang="en-US" sz="3200" dirty="0">
              <a:cs typeface="B Badr" pitchFamily="2" charset="-78"/>
            </a:endParaRPr>
          </a:p>
          <a:p>
            <a:pPr algn="r" rtl="1"/>
            <a:r>
              <a:rPr lang="fa-IR" sz="3200" dirty="0">
                <a:cs typeface="B Badr" pitchFamily="2" charset="-78"/>
              </a:rPr>
              <a:t>علی رغم  حضور موارد وارده، شواهدی دال بر بروز  انتقال در کانون وجود ندارد (یعنی موارد انتقال محلی و انتقال از وارده در کانون گزارش نشده است)</a:t>
            </a:r>
            <a:endParaRPr lang="en-US" sz="3200" dirty="0">
              <a:cs typeface="B Badr" pitchFamily="2" charset="-78"/>
            </a:endParaRPr>
          </a:p>
        </p:txBody>
      </p:sp>
    </p:spTree>
    <p:extLst>
      <p:ext uri="{BB962C8B-B14F-4D97-AF65-F5344CB8AC3E}">
        <p14:creationId xmlns:p14="http://schemas.microsoft.com/office/powerpoint/2010/main" val="15661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Rot="1" noChangeArrowheads="1"/>
          </p:cNvSpPr>
          <p:nvPr>
            <p:ph type="body" idx="1"/>
          </p:nvPr>
        </p:nvSpPr>
        <p:spPr>
          <a:xfrm>
            <a:off x="2309814" y="857251"/>
            <a:ext cx="8143875" cy="4549775"/>
          </a:xfrm>
        </p:spPr>
        <p:txBody>
          <a:bodyPr/>
          <a:lstStyle/>
          <a:p>
            <a:pPr algn="r" rtl="1"/>
            <a:r>
              <a:rPr lang="en-US" b="1" dirty="0">
                <a:solidFill>
                  <a:srgbClr val="FF0000"/>
                </a:solidFill>
                <a:cs typeface="B Badr" pitchFamily="2" charset="-78"/>
              </a:rPr>
              <a:t> </a:t>
            </a:r>
            <a:r>
              <a:rPr lang="fa-IR" b="1" dirty="0">
                <a:solidFill>
                  <a:srgbClr val="FF0000"/>
                </a:solidFill>
                <a:cs typeface="B Badr" pitchFamily="2" charset="-78"/>
              </a:rPr>
              <a:t>کانون فعال جدید(</a:t>
            </a:r>
            <a:r>
              <a:rPr lang="en-US" b="1" dirty="0">
                <a:solidFill>
                  <a:srgbClr val="FF0000"/>
                </a:solidFill>
                <a:cs typeface="B Badr" pitchFamily="2" charset="-78"/>
              </a:rPr>
              <a:t>New active foci </a:t>
            </a:r>
            <a:r>
              <a:rPr lang="fa-IR" b="1" dirty="0">
                <a:solidFill>
                  <a:srgbClr val="FF0000"/>
                </a:solidFill>
                <a:cs typeface="B Badr" pitchFamily="2" charset="-78"/>
              </a:rPr>
              <a:t> ) </a:t>
            </a:r>
          </a:p>
          <a:p>
            <a:pPr algn="r" rtl="1"/>
            <a:endParaRPr lang="en-US" b="1" dirty="0">
              <a:solidFill>
                <a:srgbClr val="FF0000"/>
              </a:solidFill>
              <a:cs typeface="B Badr" pitchFamily="2" charset="-78"/>
            </a:endParaRPr>
          </a:p>
          <a:p>
            <a:pPr algn="r" rtl="1">
              <a:buFontTx/>
              <a:buNone/>
            </a:pPr>
            <a:r>
              <a:rPr lang="fa-IR" sz="3200" dirty="0">
                <a:cs typeface="B Badr" pitchFamily="2" charset="-78"/>
              </a:rPr>
              <a:t>در مورد کانونهایی که تاریخچه انتقال مالاریا را در گذشته ها دارند در صورتی که بعد از گذشت </a:t>
            </a:r>
            <a:r>
              <a:rPr lang="fa-IR" sz="3200" b="1" u="sng" dirty="0">
                <a:cs typeface="B Badr" pitchFamily="2" charset="-78"/>
              </a:rPr>
              <a:t>بیش از 36 ماه</a:t>
            </a:r>
            <a:r>
              <a:rPr lang="fa-IR" sz="3200" dirty="0">
                <a:cs typeface="B Badr" pitchFamily="2" charset="-78"/>
              </a:rPr>
              <a:t>   آز  اخرین ماهی که انتقال مالاریا در کانون گزارش شده است،  انتقال مجدد  رخ دهد {اعم از موارد  انتقال از وارده </a:t>
            </a:r>
            <a:r>
              <a:rPr lang="en-US" sz="3200" dirty="0">
                <a:cs typeface="B Badr" pitchFamily="2" charset="-78"/>
              </a:rPr>
              <a:t>(introduce)</a:t>
            </a:r>
            <a:r>
              <a:rPr lang="fa-IR" sz="3200" dirty="0">
                <a:cs typeface="B Badr" pitchFamily="2" charset="-78"/>
              </a:rPr>
              <a:t> یا  موارد انتقال محلی </a:t>
            </a:r>
            <a:r>
              <a:rPr lang="en-US" sz="3200" dirty="0">
                <a:cs typeface="B Badr" pitchFamily="2" charset="-78"/>
              </a:rPr>
              <a:t>(indigenous)</a:t>
            </a:r>
            <a:r>
              <a:rPr lang="fa-IR" sz="3200" dirty="0">
                <a:cs typeface="B Badr" pitchFamily="2" charset="-78"/>
              </a:rPr>
              <a:t>}کانون فعال جدید تلقی خواهد شد</a:t>
            </a:r>
            <a:endParaRPr lang="en-US" sz="3200" dirty="0">
              <a:cs typeface="B Badr" pitchFamily="2" charset="-78"/>
            </a:endParaRPr>
          </a:p>
        </p:txBody>
      </p:sp>
    </p:spTree>
    <p:extLst>
      <p:ext uri="{BB962C8B-B14F-4D97-AF65-F5344CB8AC3E}">
        <p14:creationId xmlns:p14="http://schemas.microsoft.com/office/powerpoint/2010/main" val="306578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type="body" idx="1"/>
          </p:nvPr>
        </p:nvSpPr>
        <p:spPr>
          <a:xfrm>
            <a:off x="2024064" y="857251"/>
            <a:ext cx="8429625" cy="4549775"/>
          </a:xfrm>
        </p:spPr>
        <p:txBody>
          <a:bodyPr/>
          <a:lstStyle/>
          <a:p>
            <a:pPr algn="r" rtl="1"/>
            <a:r>
              <a:rPr lang="fa-IR" b="1" dirty="0">
                <a:solidFill>
                  <a:srgbClr val="FF0000"/>
                </a:solidFill>
                <a:cs typeface="B Badr" pitchFamily="2" charset="-78"/>
              </a:rPr>
              <a:t>کانونهای فعال قدیمی (</a:t>
            </a:r>
            <a:r>
              <a:rPr lang="en-US" b="1" dirty="0">
                <a:solidFill>
                  <a:srgbClr val="FF0000"/>
                </a:solidFill>
                <a:cs typeface="B Badr" pitchFamily="2" charset="-78"/>
              </a:rPr>
              <a:t>Residual active foci </a:t>
            </a:r>
            <a:r>
              <a:rPr lang="fa-IR" b="1" dirty="0">
                <a:solidFill>
                  <a:srgbClr val="FF0000"/>
                </a:solidFill>
                <a:cs typeface="B Badr" pitchFamily="2" charset="-78"/>
              </a:rPr>
              <a:t>)</a:t>
            </a:r>
            <a:endParaRPr lang="en-US" b="1" dirty="0">
              <a:solidFill>
                <a:srgbClr val="FF0000"/>
              </a:solidFill>
              <a:cs typeface="B Badr" pitchFamily="2" charset="-78"/>
            </a:endParaRPr>
          </a:p>
          <a:p>
            <a:pPr algn="r" rtl="1">
              <a:buFontTx/>
              <a:buNone/>
            </a:pPr>
            <a:r>
              <a:rPr lang="ar-SA" dirty="0">
                <a:cs typeface="B Badr" pitchFamily="2" charset="-78"/>
              </a:rPr>
              <a:t> </a:t>
            </a:r>
            <a:endParaRPr lang="en-US" dirty="0">
              <a:cs typeface="B Badr" pitchFamily="2" charset="-78"/>
            </a:endParaRPr>
          </a:p>
          <a:p>
            <a:pPr algn="r" rtl="1">
              <a:buFontTx/>
              <a:buNone/>
            </a:pPr>
            <a:r>
              <a:rPr lang="fa-IR" sz="3200" dirty="0">
                <a:cs typeface="B Badr" pitchFamily="2" charset="-78"/>
              </a:rPr>
              <a:t>در کانون فعال قدیمی انتقال قطع نشده و کماکان ادامه دارد به کانونی که برای بیش از یک سال  متوالی انتقال مالاریا در آن گزارش شده است ، اعم از موارد  انتقال از وارده </a:t>
            </a:r>
            <a:r>
              <a:rPr lang="en-US" sz="3200" dirty="0">
                <a:cs typeface="B Badr" pitchFamily="2" charset="-78"/>
              </a:rPr>
              <a:t>(introduce)</a:t>
            </a:r>
            <a:r>
              <a:rPr lang="fa-IR" sz="3200" dirty="0">
                <a:cs typeface="B Badr" pitchFamily="2" charset="-78"/>
              </a:rPr>
              <a:t> یا  موارد انتقال محلی  </a:t>
            </a:r>
            <a:r>
              <a:rPr lang="en-US" sz="3200" dirty="0">
                <a:cs typeface="B Badr" pitchFamily="2" charset="-78"/>
              </a:rPr>
              <a:t>(indigenous)</a:t>
            </a:r>
            <a:r>
              <a:rPr lang="fa-IR" sz="3200" dirty="0">
                <a:cs typeface="B Badr" pitchFamily="2" charset="-78"/>
              </a:rPr>
              <a:t> کانون فعال قدیمی اطلاق می شود. </a:t>
            </a:r>
            <a:endParaRPr lang="en-US" sz="3200" dirty="0">
              <a:cs typeface="B Badr" pitchFamily="2" charset="-78"/>
            </a:endParaRPr>
          </a:p>
        </p:txBody>
      </p:sp>
    </p:spTree>
    <p:extLst>
      <p:ext uri="{BB962C8B-B14F-4D97-AF65-F5344CB8AC3E}">
        <p14:creationId xmlns:p14="http://schemas.microsoft.com/office/powerpoint/2010/main" val="287451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Rot="1" noChangeArrowheads="1"/>
          </p:cNvSpPr>
          <p:nvPr>
            <p:ph type="body" idx="1"/>
          </p:nvPr>
        </p:nvSpPr>
        <p:spPr>
          <a:xfrm>
            <a:off x="2166938" y="857251"/>
            <a:ext cx="8286750" cy="4549775"/>
          </a:xfrm>
        </p:spPr>
        <p:txBody>
          <a:bodyPr/>
          <a:lstStyle/>
          <a:p>
            <a:pPr algn="r" rtl="1"/>
            <a:r>
              <a:rPr lang="fa-IR" b="1" dirty="0">
                <a:solidFill>
                  <a:srgbClr val="FF0000"/>
                </a:solidFill>
                <a:cs typeface="B Badr" pitchFamily="2" charset="-78"/>
              </a:rPr>
              <a:t>کانون غیرفعال قدیمی (</a:t>
            </a:r>
            <a:r>
              <a:rPr lang="en-US" b="1" dirty="0">
                <a:solidFill>
                  <a:srgbClr val="FF0000"/>
                </a:solidFill>
                <a:cs typeface="B Badr" pitchFamily="2" charset="-78"/>
              </a:rPr>
              <a:t>Residual non-active foci</a:t>
            </a:r>
            <a:r>
              <a:rPr lang="fa-IR" b="1" dirty="0">
                <a:solidFill>
                  <a:srgbClr val="FF0000"/>
                </a:solidFill>
                <a:cs typeface="B Badr" pitchFamily="2" charset="-78"/>
              </a:rPr>
              <a:t> )</a:t>
            </a:r>
          </a:p>
          <a:p>
            <a:pPr algn="r" rtl="1"/>
            <a:endParaRPr lang="en-US" b="1" dirty="0">
              <a:solidFill>
                <a:srgbClr val="FF0000"/>
              </a:solidFill>
              <a:cs typeface="B Badr" pitchFamily="2" charset="-78"/>
            </a:endParaRPr>
          </a:p>
          <a:p>
            <a:pPr algn="r" rtl="1">
              <a:buFontTx/>
              <a:buNone/>
            </a:pPr>
            <a:r>
              <a:rPr lang="fa-IR" sz="3200" dirty="0">
                <a:cs typeface="B Badr" pitchFamily="2" charset="-78"/>
              </a:rPr>
              <a:t>به کانونی   </a:t>
            </a:r>
            <a:r>
              <a:rPr lang="fa-IR" sz="3200" b="1" dirty="0">
                <a:cs typeface="B Badr" pitchFamily="2" charset="-78"/>
              </a:rPr>
              <a:t>کانون غیر فعال قدیمی</a:t>
            </a:r>
            <a:r>
              <a:rPr lang="fa-IR" sz="3200" dirty="0">
                <a:cs typeface="B Badr" pitchFamily="2" charset="-78"/>
              </a:rPr>
              <a:t> اطلاق می شود که  انتقال مالاریا  برای بیش از 24 ماه در ان  قطع شده (در 24 ماه گذشته مورد انتقال از وارده و یا انتقال محلی گزارش نشده است)  ، اما ممکن است موارد عود ( یا انتقال از خون)  گزارش  شود. </a:t>
            </a:r>
            <a:endParaRPr lang="en-US" sz="3200" dirty="0">
              <a:cs typeface="B Badr" pitchFamily="2" charset="-78"/>
            </a:endParaRPr>
          </a:p>
          <a:p>
            <a:pPr algn="r" rtl="1"/>
            <a:endParaRPr lang="en-US" dirty="0">
              <a:cs typeface="B Badr" pitchFamily="2" charset="-78"/>
            </a:endParaRPr>
          </a:p>
        </p:txBody>
      </p:sp>
    </p:spTree>
    <p:extLst>
      <p:ext uri="{BB962C8B-B14F-4D97-AF65-F5344CB8AC3E}">
        <p14:creationId xmlns:p14="http://schemas.microsoft.com/office/powerpoint/2010/main" val="33728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56351"/>
            <a:ext cx="2133600" cy="365125"/>
          </a:xfrm>
          <a:prstGeom prst="rect">
            <a:avLst/>
          </a:prstGeom>
        </p:spPr>
        <p:txBody>
          <a:bodyPr/>
          <a:lstStyle/>
          <a:p>
            <a:pPr>
              <a:defRPr/>
            </a:pPr>
            <a:fld id="{4984508C-3BAA-4F2A-B1D7-3C647CBA52F0}" type="slidenum">
              <a:rPr lang="en-US" altLang="en-US" smtClean="0"/>
              <a:pPr>
                <a:defRPr/>
              </a:pPr>
              <a:t>19</a:t>
            </a:fld>
            <a:endParaRPr lang="en-US" altLang="en-US" dirty="0"/>
          </a:p>
        </p:txBody>
      </p:sp>
      <p:pic>
        <p:nvPicPr>
          <p:cNvPr id="4" name="Picture 2" descr="Moz_fade"/>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sp>
        <p:nvSpPr>
          <p:cNvPr id="5" name="Rectangle 3"/>
          <p:cNvSpPr txBox="1">
            <a:spLocks noChangeArrowheads="1"/>
          </p:cNvSpPr>
          <p:nvPr/>
        </p:nvSpPr>
        <p:spPr bwMode="auto">
          <a:xfrm>
            <a:off x="2667000" y="5257800"/>
            <a:ext cx="6324600" cy="1066800"/>
          </a:xfrm>
          <a:prstGeom prst="rect">
            <a:avLst/>
          </a:prstGeom>
          <a:noFill/>
          <a:ln w="9525">
            <a:noFill/>
            <a:miter lim="800000"/>
            <a:headEnd/>
            <a:tailEnd/>
          </a:ln>
        </p:spPr>
        <p:txBody>
          <a:bodyPr anchor="ctr">
            <a:normAutofit/>
          </a:bodyPr>
          <a:lstStyle/>
          <a:p>
            <a:pPr algn="ctr">
              <a:defRPr/>
            </a:pPr>
            <a:r>
              <a:rPr lang="fa-IR" sz="4000" b="1" dirty="0">
                <a:solidFill>
                  <a:srgbClr val="1F36E1"/>
                </a:solidFill>
                <a:latin typeface="+mj-lt"/>
                <a:ea typeface="+mj-ea"/>
                <a:cs typeface="B Titr" pitchFamily="2" charset="-78"/>
              </a:rPr>
              <a:t>وضعیت مالاریا در استان هرمزگان</a:t>
            </a:r>
            <a:endParaRPr lang="en-US" sz="4000" b="1" dirty="0">
              <a:solidFill>
                <a:srgbClr val="1F36E1"/>
              </a:solidFill>
              <a:latin typeface="+mj-lt"/>
              <a:ea typeface="+mj-ea"/>
              <a:cs typeface="B Titr"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35897A51-0BBC-ADC0-8003-8D46B4ABF56E}"/>
              </a:ext>
            </a:extLst>
          </p:cNvPr>
          <p:cNvSpPr>
            <a:spLocks noGrp="1"/>
          </p:cNvSpPr>
          <p:nvPr>
            <p:ph type="title"/>
          </p:nvPr>
        </p:nvSpPr>
        <p:spPr>
          <a:xfrm>
            <a:off x="1981200" y="381000"/>
            <a:ext cx="8229600" cy="685800"/>
          </a:xfrm>
        </p:spPr>
        <p:txBody>
          <a:bodyPr>
            <a:normAutofit/>
          </a:bodyPr>
          <a:lstStyle/>
          <a:p>
            <a:pPr eaLnBrk="1" hangingPunct="1">
              <a:defRPr/>
            </a:pPr>
            <a:r>
              <a:rPr lang="fa-IR" sz="4000" b="1" dirty="0">
                <a:cs typeface="2  Titr" pitchFamily="2" charset="-78"/>
              </a:rPr>
              <a:t>هدف نهایی برنامه حذف مالاریا در افق 1404</a:t>
            </a:r>
            <a:endParaRPr lang="en-US" sz="4000" dirty="0">
              <a:cs typeface="2  Titr" pitchFamily="2" charset="-78"/>
            </a:endParaRPr>
          </a:p>
        </p:txBody>
      </p:sp>
      <p:sp>
        <p:nvSpPr>
          <p:cNvPr id="30722" name="Content Placeholder 2">
            <a:extLst>
              <a:ext uri="{FF2B5EF4-FFF2-40B4-BE49-F238E27FC236}">
                <a16:creationId xmlns:a16="http://schemas.microsoft.com/office/drawing/2014/main" id="{B30B64FC-9494-AF71-636C-B695ED652C89}"/>
              </a:ext>
            </a:extLst>
          </p:cNvPr>
          <p:cNvSpPr>
            <a:spLocks noGrp="1"/>
          </p:cNvSpPr>
          <p:nvPr>
            <p:ph idx="1"/>
          </p:nvPr>
        </p:nvSpPr>
        <p:spPr>
          <a:xfrm>
            <a:off x="2286000" y="1676401"/>
            <a:ext cx="7772400" cy="4449763"/>
          </a:xfrm>
        </p:spPr>
        <p:txBody>
          <a:bodyPr>
            <a:normAutofit/>
          </a:bodyPr>
          <a:lstStyle/>
          <a:p>
            <a:pPr algn="ctr" rtl="1">
              <a:buNone/>
              <a:defRPr/>
            </a:pPr>
            <a:r>
              <a:rPr lang="fa-IR" sz="4400" b="1" dirty="0">
                <a:solidFill>
                  <a:schemeClr val="tx2"/>
                </a:solidFill>
                <a:cs typeface="B Nazanin" pitchFamily="2" charset="-78"/>
              </a:rPr>
              <a:t>   </a:t>
            </a:r>
            <a:r>
              <a:rPr lang="fa-IR" sz="4000" b="1" dirty="0">
                <a:solidFill>
                  <a:srgbClr val="FF0000"/>
                </a:solidFill>
                <a:cs typeface="2  Titr" pitchFamily="2" charset="-78"/>
              </a:rPr>
              <a:t>هدف برنامه، قطع انتقال محلی بیماری مي باشد. </a:t>
            </a:r>
          </a:p>
          <a:p>
            <a:pPr algn="just" rtl="1">
              <a:buNone/>
              <a:defRPr/>
            </a:pPr>
            <a:r>
              <a:rPr lang="fa-IR" sz="4400" b="1" dirty="0">
                <a:solidFill>
                  <a:schemeClr val="tx2"/>
                </a:solidFill>
                <a:cs typeface="B Nazanin" pitchFamily="2" charset="-78"/>
              </a:rPr>
              <a:t>    </a:t>
            </a:r>
            <a:r>
              <a:rPr lang="fa-IR" sz="3800" b="1" dirty="0">
                <a:solidFill>
                  <a:schemeClr val="tx2"/>
                </a:solidFill>
                <a:cs typeface="B Nazanin" pitchFamily="2" charset="-78"/>
              </a:rPr>
              <a:t>بدیهی است موارد وارده مالاریا در طی سالهای اجرای برنامه و حتی پس از ان ممکن است کماکان مشاهده شده وهمه تلاشها به پیشگیری از برقراری زنجیره انتقال الودگی به ساکنین محلی  معطوف می شود.</a:t>
            </a:r>
            <a:r>
              <a:rPr lang="en-US" sz="3800" b="1" dirty="0">
                <a:solidFill>
                  <a:schemeClr val="tx2"/>
                </a:solidFill>
                <a:cs typeface="B Nazanin" pitchFamily="2" charset="-78"/>
              </a:rPr>
              <a:t> </a:t>
            </a:r>
            <a:endParaRPr lang="en-US" sz="4400" b="1" dirty="0">
              <a:solidFill>
                <a:schemeClr val="tx2"/>
              </a:solidFill>
              <a:cs typeface="B Nazanin" pitchFamily="2" charset="-78"/>
            </a:endParaRPr>
          </a:p>
          <a:p>
            <a:pPr algn="r">
              <a:defRPr/>
            </a:pPr>
            <a:endParaRPr lang="fa-IR" sz="3600" b="1" dirty="0">
              <a:cs typeface="B Nazanin" pitchFamily="2" charset="-78"/>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52176183"/>
              </p:ext>
            </p:extLst>
          </p:nvPr>
        </p:nvGraphicFramePr>
        <p:xfrm>
          <a:off x="729673" y="2336802"/>
          <a:ext cx="10778835" cy="414712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215896" y="304800"/>
            <a:ext cx="7772400" cy="114300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3200" b="1" dirty="0">
                <a:solidFill>
                  <a:schemeClr val="tx1"/>
                </a:solidFill>
                <a:cs typeface="B Titr" panose="00000700000000000000" pitchFamily="2" charset="-78"/>
              </a:rPr>
              <a:t>روند موارد مثبت مالاریا - استان هرمزگان</a:t>
            </a:r>
            <a:br>
              <a:rPr lang="fa-IR" sz="3200" b="1" dirty="0">
                <a:solidFill>
                  <a:schemeClr val="tx1"/>
                </a:solidFill>
                <a:cs typeface="B Titr" panose="00000700000000000000" pitchFamily="2" charset="-78"/>
              </a:rPr>
            </a:br>
            <a:r>
              <a:rPr lang="fa-IR" sz="3200" b="1" dirty="0">
                <a:solidFill>
                  <a:schemeClr val="tx1"/>
                </a:solidFill>
                <a:cs typeface="B Titr" panose="00000700000000000000" pitchFamily="2" charset="-78"/>
              </a:rPr>
              <a:t> از سال1387 لغایت 29 مهر 1402</a:t>
            </a:r>
            <a:r>
              <a:rPr lang="fa-IR" sz="2800" b="1" dirty="0">
                <a:solidFill>
                  <a:schemeClr val="tx1"/>
                </a:solidFill>
                <a:cs typeface="B Titr" panose="00000700000000000000" pitchFamily="2" charset="-78"/>
              </a:rPr>
              <a:t> </a:t>
            </a:r>
            <a:endParaRPr lang="en-US" sz="3200" dirty="0">
              <a:solidFill>
                <a:schemeClr val="tx1"/>
              </a:solidFill>
              <a:cs typeface="B Titr" panose="00000700000000000000" pitchFamily="2" charset="-78"/>
            </a:endParaRPr>
          </a:p>
        </p:txBody>
      </p:sp>
    </p:spTree>
    <p:extLst>
      <p:ext uri="{BB962C8B-B14F-4D97-AF65-F5344CB8AC3E}">
        <p14:creationId xmlns:p14="http://schemas.microsoft.com/office/powerpoint/2010/main" val="409751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7440711"/>
              </p:ext>
            </p:extLst>
          </p:nvPr>
        </p:nvGraphicFramePr>
        <p:xfrm>
          <a:off x="958362" y="1872762"/>
          <a:ext cx="10295791" cy="4596466"/>
        </p:xfrm>
        <a:graphic>
          <a:graphicData uri="http://schemas.openxmlformats.org/drawingml/2006/table">
            <a:tbl>
              <a:tblPr firstRow="1" bandRow="1">
                <a:effectLst>
                  <a:innerShdw blurRad="114300">
                    <a:prstClr val="black"/>
                  </a:innerShdw>
                </a:effectLst>
                <a:tableStyleId>{5C22544A-7EE6-4342-B048-85BDC9FD1C3A}</a:tableStyleId>
              </a:tblPr>
              <a:tblGrid>
                <a:gridCol w="770072">
                  <a:extLst>
                    <a:ext uri="{9D8B030D-6E8A-4147-A177-3AD203B41FA5}">
                      <a16:colId xmlns:a16="http://schemas.microsoft.com/office/drawing/2014/main" val="20000"/>
                    </a:ext>
                  </a:extLst>
                </a:gridCol>
                <a:gridCol w="737675">
                  <a:extLst>
                    <a:ext uri="{9D8B030D-6E8A-4147-A177-3AD203B41FA5}">
                      <a16:colId xmlns:a16="http://schemas.microsoft.com/office/drawing/2014/main" val="20001"/>
                    </a:ext>
                  </a:extLst>
                </a:gridCol>
                <a:gridCol w="738909">
                  <a:extLst>
                    <a:ext uri="{9D8B030D-6E8A-4147-A177-3AD203B41FA5}">
                      <a16:colId xmlns:a16="http://schemas.microsoft.com/office/drawing/2014/main" val="20002"/>
                    </a:ext>
                  </a:extLst>
                </a:gridCol>
                <a:gridCol w="742728">
                  <a:extLst>
                    <a:ext uri="{9D8B030D-6E8A-4147-A177-3AD203B41FA5}">
                      <a16:colId xmlns:a16="http://schemas.microsoft.com/office/drawing/2014/main" val="20003"/>
                    </a:ext>
                  </a:extLst>
                </a:gridCol>
                <a:gridCol w="659423">
                  <a:extLst>
                    <a:ext uri="{9D8B030D-6E8A-4147-A177-3AD203B41FA5}">
                      <a16:colId xmlns:a16="http://schemas.microsoft.com/office/drawing/2014/main" val="20004"/>
                    </a:ext>
                  </a:extLst>
                </a:gridCol>
                <a:gridCol w="731449">
                  <a:extLst>
                    <a:ext uri="{9D8B030D-6E8A-4147-A177-3AD203B41FA5}">
                      <a16:colId xmlns:a16="http://schemas.microsoft.com/office/drawing/2014/main" val="20005"/>
                    </a:ext>
                  </a:extLst>
                </a:gridCol>
                <a:gridCol w="683246">
                  <a:extLst>
                    <a:ext uri="{9D8B030D-6E8A-4147-A177-3AD203B41FA5}">
                      <a16:colId xmlns:a16="http://schemas.microsoft.com/office/drawing/2014/main" val="20006"/>
                    </a:ext>
                  </a:extLst>
                </a:gridCol>
                <a:gridCol w="677874">
                  <a:extLst>
                    <a:ext uri="{9D8B030D-6E8A-4147-A177-3AD203B41FA5}">
                      <a16:colId xmlns:a16="http://schemas.microsoft.com/office/drawing/2014/main" val="20007"/>
                    </a:ext>
                  </a:extLst>
                </a:gridCol>
                <a:gridCol w="720970">
                  <a:extLst>
                    <a:ext uri="{9D8B030D-6E8A-4147-A177-3AD203B41FA5}">
                      <a16:colId xmlns:a16="http://schemas.microsoft.com/office/drawing/2014/main" val="20008"/>
                    </a:ext>
                  </a:extLst>
                </a:gridCol>
                <a:gridCol w="659423">
                  <a:extLst>
                    <a:ext uri="{9D8B030D-6E8A-4147-A177-3AD203B41FA5}">
                      <a16:colId xmlns:a16="http://schemas.microsoft.com/office/drawing/2014/main" val="20009"/>
                    </a:ext>
                  </a:extLst>
                </a:gridCol>
                <a:gridCol w="633046">
                  <a:extLst>
                    <a:ext uri="{9D8B030D-6E8A-4147-A177-3AD203B41FA5}">
                      <a16:colId xmlns:a16="http://schemas.microsoft.com/office/drawing/2014/main" val="20010"/>
                    </a:ext>
                  </a:extLst>
                </a:gridCol>
                <a:gridCol w="949569">
                  <a:extLst>
                    <a:ext uri="{9D8B030D-6E8A-4147-A177-3AD203B41FA5}">
                      <a16:colId xmlns:a16="http://schemas.microsoft.com/office/drawing/2014/main" val="20011"/>
                    </a:ext>
                  </a:extLst>
                </a:gridCol>
                <a:gridCol w="870490">
                  <a:extLst>
                    <a:ext uri="{9D8B030D-6E8A-4147-A177-3AD203B41FA5}">
                      <a16:colId xmlns:a16="http://schemas.microsoft.com/office/drawing/2014/main" val="20012"/>
                    </a:ext>
                  </a:extLst>
                </a:gridCol>
                <a:gridCol w="720917">
                  <a:extLst>
                    <a:ext uri="{9D8B030D-6E8A-4147-A177-3AD203B41FA5}">
                      <a16:colId xmlns:a16="http://schemas.microsoft.com/office/drawing/2014/main" val="20013"/>
                    </a:ext>
                  </a:extLst>
                </a:gridCol>
              </a:tblGrid>
              <a:tr h="791307">
                <a:tc>
                  <a:txBody>
                    <a:bodyPr/>
                    <a:lstStyle/>
                    <a:p>
                      <a:pPr algn="ctr"/>
                      <a:r>
                        <a:rPr lang="fa-IR" sz="1600" b="1" dirty="0">
                          <a:solidFill>
                            <a:schemeClr val="bg1"/>
                          </a:solidFill>
                          <a:cs typeface="B Nazanin" panose="00000400000000000000" pitchFamily="2" charset="-78"/>
                        </a:rPr>
                        <a:t>جمع</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اسفند</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بهمن</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دی</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آذر</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آبان</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مهر</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شهریور</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مرداد</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تیر</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 خرداد</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اردیبهشت</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فروردین</a:t>
                      </a:r>
                      <a:endParaRPr lang="en-US" sz="1600" b="1" dirty="0">
                        <a:solidFill>
                          <a:schemeClr val="bg1"/>
                        </a:solidFill>
                        <a:cs typeface="B Nazanin" panose="00000400000000000000" pitchFamily="2" charset="-78"/>
                      </a:endParaRPr>
                    </a:p>
                  </a:txBody>
                  <a:tcPr marL="68580" marR="68580" anchor="ctr"/>
                </a:tc>
                <a:tc>
                  <a:txBody>
                    <a:bodyPr/>
                    <a:lstStyle/>
                    <a:p>
                      <a:pPr algn="ctr"/>
                      <a:r>
                        <a:rPr lang="fa-IR" sz="1600" b="1" dirty="0">
                          <a:solidFill>
                            <a:schemeClr val="bg1"/>
                          </a:solidFill>
                          <a:cs typeface="B Nazanin" panose="00000400000000000000" pitchFamily="2" charset="-78"/>
                        </a:rPr>
                        <a:t>سال</a:t>
                      </a:r>
                      <a:endParaRPr lang="en-US" sz="1600" b="1" dirty="0">
                        <a:solidFill>
                          <a:schemeClr val="bg1"/>
                        </a:solidFill>
                        <a:cs typeface="B Nazanin" panose="00000400000000000000" pitchFamily="2" charset="-78"/>
                      </a:endParaRPr>
                    </a:p>
                  </a:txBody>
                  <a:tcPr marL="68580" marR="68580" anchor="ctr"/>
                </a:tc>
                <a:extLst>
                  <a:ext uri="{0D108BD9-81ED-4DB2-BD59-A6C34878D82A}">
                    <a16:rowId xmlns:a16="http://schemas.microsoft.com/office/drawing/2014/main" val="10000"/>
                  </a:ext>
                </a:extLst>
              </a:tr>
              <a:tr h="694371">
                <a:tc>
                  <a:txBody>
                    <a:bodyPr/>
                    <a:lstStyle/>
                    <a:p>
                      <a:pPr algn="ctr"/>
                      <a:r>
                        <a:rPr lang="fa-IR" sz="1800" b="1" dirty="0">
                          <a:solidFill>
                            <a:srgbClr val="FF0000"/>
                          </a:solidFill>
                          <a:cs typeface="B Nazanin" panose="00000400000000000000" pitchFamily="2" charset="-78"/>
                        </a:rPr>
                        <a:t>225</a:t>
                      </a:r>
                      <a:endParaRPr lang="en-US" sz="1800" b="1" dirty="0">
                        <a:solidFill>
                          <a:srgbClr val="FF0000"/>
                        </a:solidFill>
                        <a:cs typeface="B Nazanin" panose="00000400000000000000" pitchFamily="2" charset="-78"/>
                      </a:endParaRPr>
                    </a:p>
                  </a:txBody>
                  <a:tcPr marL="68580" marR="68580" anchor="ctr"/>
                </a:tc>
                <a:tc>
                  <a:txBody>
                    <a:bodyPr/>
                    <a:lstStyle/>
                    <a:p>
                      <a:pPr algn="ctr"/>
                      <a:endParaRPr lang="en-US" sz="1800" b="1" dirty="0">
                        <a:solidFill>
                          <a:srgbClr val="FF0000"/>
                        </a:solidFill>
                        <a:cs typeface="B Nazanin" panose="00000400000000000000" pitchFamily="2" charset="-78"/>
                      </a:endParaRPr>
                    </a:p>
                  </a:txBody>
                  <a:tcPr marL="68580" marR="68580" anchor="ctr"/>
                </a:tc>
                <a:tc>
                  <a:txBody>
                    <a:bodyPr/>
                    <a:lstStyle/>
                    <a:p>
                      <a:pPr algn="ctr"/>
                      <a:endParaRPr lang="en-US" sz="1800" b="1" dirty="0">
                        <a:solidFill>
                          <a:srgbClr val="FF0000"/>
                        </a:solidFill>
                        <a:cs typeface="B Nazanin" panose="00000400000000000000" pitchFamily="2" charset="-78"/>
                      </a:endParaRPr>
                    </a:p>
                  </a:txBody>
                  <a:tcPr marL="68580" marR="68580" anchor="ctr"/>
                </a:tc>
                <a:tc>
                  <a:txBody>
                    <a:bodyPr/>
                    <a:lstStyle/>
                    <a:p>
                      <a:pPr algn="ctr"/>
                      <a:endParaRPr lang="en-US" sz="1800" b="1" dirty="0">
                        <a:solidFill>
                          <a:srgbClr val="FF0000"/>
                        </a:solidFill>
                        <a:cs typeface="B Nazanin" panose="00000400000000000000" pitchFamily="2" charset="-78"/>
                      </a:endParaRPr>
                    </a:p>
                  </a:txBody>
                  <a:tcPr marL="68580" marR="68580" anchor="ctr"/>
                </a:tc>
                <a:tc>
                  <a:txBody>
                    <a:bodyPr/>
                    <a:lstStyle/>
                    <a:p>
                      <a:pPr algn="ctr"/>
                      <a:endParaRPr lang="en-US" sz="1800" b="1" dirty="0">
                        <a:solidFill>
                          <a:srgbClr val="FF0000"/>
                        </a:solidFill>
                        <a:cs typeface="B Nazanin" panose="00000400000000000000" pitchFamily="2" charset="-78"/>
                      </a:endParaRPr>
                    </a:p>
                  </a:txBody>
                  <a:tcPr marL="68580" marR="68580" anchor="ctr"/>
                </a:tc>
                <a:tc>
                  <a:txBody>
                    <a:bodyPr/>
                    <a:lstStyle/>
                    <a:p>
                      <a:pPr algn="ctr"/>
                      <a:endParaRPr lang="en-US" sz="1800" b="1" dirty="0">
                        <a:solidFill>
                          <a:srgbClr val="FF0000"/>
                        </a:solidFill>
                        <a:cs typeface="B Nazanin" panose="00000400000000000000" pitchFamily="2" charset="-78"/>
                      </a:endParaRPr>
                    </a:p>
                  </a:txBody>
                  <a:tcPr marL="68580" marR="68580" anchor="ctr"/>
                </a:tc>
                <a:tc>
                  <a:txBody>
                    <a:bodyPr/>
                    <a:lstStyle/>
                    <a:p>
                      <a:pPr algn="ctr"/>
                      <a:r>
                        <a:rPr lang="fa-IR" sz="1800" b="1" dirty="0">
                          <a:solidFill>
                            <a:srgbClr val="FF0000"/>
                          </a:solidFill>
                          <a:cs typeface="B Nazanin" panose="00000400000000000000" pitchFamily="2" charset="-78"/>
                        </a:rPr>
                        <a:t>39</a:t>
                      </a:r>
                      <a:endParaRPr lang="en-US" sz="1800" b="1" dirty="0">
                        <a:solidFill>
                          <a:srgbClr val="FF0000"/>
                        </a:solidFill>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rgbClr val="FF0000"/>
                          </a:solidFill>
                          <a:latin typeface="+mn-lt"/>
                          <a:ea typeface="+mn-ea"/>
                          <a:cs typeface="B Nazanin" panose="00000400000000000000" pitchFamily="2" charset="-78"/>
                        </a:rPr>
                        <a:t>77</a:t>
                      </a:r>
                      <a:endParaRPr lang="en-US" sz="1800" b="1" kern="1200" dirty="0">
                        <a:solidFill>
                          <a:srgbClr val="FF0000"/>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rgbClr val="FF0000"/>
                          </a:solidFill>
                          <a:latin typeface="+mn-lt"/>
                          <a:ea typeface="+mn-ea"/>
                          <a:cs typeface="B Nazanin" panose="00000400000000000000" pitchFamily="2" charset="-78"/>
                        </a:rPr>
                        <a:t>38</a:t>
                      </a:r>
                      <a:endParaRPr lang="en-US" sz="1800" b="1" kern="1200" dirty="0">
                        <a:solidFill>
                          <a:srgbClr val="FF0000"/>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rgbClr val="FF0000"/>
                          </a:solidFill>
                          <a:latin typeface="+mn-lt"/>
                          <a:ea typeface="+mn-ea"/>
                          <a:cs typeface="B Nazanin" panose="00000400000000000000" pitchFamily="2" charset="-78"/>
                        </a:rPr>
                        <a:t>16</a:t>
                      </a:r>
                      <a:endParaRPr lang="en-US" sz="1800" b="1" kern="1200" dirty="0">
                        <a:solidFill>
                          <a:srgbClr val="FF0000"/>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rgbClr val="FF0000"/>
                          </a:solidFill>
                          <a:latin typeface="+mn-lt"/>
                          <a:ea typeface="+mn-ea"/>
                          <a:cs typeface="B Nazanin" panose="00000400000000000000" pitchFamily="2" charset="-78"/>
                        </a:rPr>
                        <a:t>27</a:t>
                      </a:r>
                      <a:endParaRPr lang="en-US" sz="1800" b="1" kern="1200" dirty="0">
                        <a:solidFill>
                          <a:srgbClr val="FF0000"/>
                        </a:solidFill>
                        <a:latin typeface="+mn-lt"/>
                        <a:ea typeface="+mn-ea"/>
                        <a:cs typeface="B Nazanin" panose="00000400000000000000" pitchFamily="2" charset="-78"/>
                      </a:endParaRPr>
                    </a:p>
                  </a:txBody>
                  <a:tcPr marL="68580" marR="68580" anchor="ctr"/>
                </a:tc>
                <a:tc>
                  <a:txBody>
                    <a:bodyPr/>
                    <a:lstStyle/>
                    <a:p>
                      <a:pPr algn="ctr"/>
                      <a:r>
                        <a:rPr lang="fa-IR" sz="1800" b="1" dirty="0">
                          <a:solidFill>
                            <a:srgbClr val="FF0000"/>
                          </a:solidFill>
                          <a:cs typeface="B Nazanin" panose="00000400000000000000" pitchFamily="2" charset="-78"/>
                        </a:rPr>
                        <a:t>17</a:t>
                      </a:r>
                      <a:endParaRPr lang="en-US" sz="1800" b="1" dirty="0">
                        <a:solidFill>
                          <a:srgbClr val="FF0000"/>
                        </a:solidFill>
                        <a:cs typeface="B Nazanin" panose="00000400000000000000" pitchFamily="2" charset="-78"/>
                      </a:endParaRPr>
                    </a:p>
                  </a:txBody>
                  <a:tcPr marL="68580" marR="68580" anchor="ctr"/>
                </a:tc>
                <a:tc>
                  <a:txBody>
                    <a:bodyPr/>
                    <a:lstStyle/>
                    <a:p>
                      <a:pPr algn="ctr"/>
                      <a:r>
                        <a:rPr lang="fa-IR" sz="1800" b="1" dirty="0">
                          <a:solidFill>
                            <a:srgbClr val="FF0000"/>
                          </a:solidFill>
                          <a:cs typeface="B Nazanin" panose="00000400000000000000" pitchFamily="2" charset="-78"/>
                        </a:rPr>
                        <a:t>11</a:t>
                      </a:r>
                      <a:endParaRPr lang="en-US" sz="1800" b="1" dirty="0">
                        <a:solidFill>
                          <a:srgbClr val="FF0000"/>
                        </a:solidFill>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1402</a:t>
                      </a:r>
                      <a:endParaRPr lang="en-US" sz="1800" b="1" dirty="0">
                        <a:cs typeface="B Nazanin" panose="00000400000000000000" pitchFamily="2" charset="-78"/>
                      </a:endParaRPr>
                    </a:p>
                  </a:txBody>
                  <a:tcPr marL="68580" marR="68580" anchor="ctr"/>
                </a:tc>
                <a:extLst>
                  <a:ext uri="{0D108BD9-81ED-4DB2-BD59-A6C34878D82A}">
                    <a16:rowId xmlns:a16="http://schemas.microsoft.com/office/drawing/2014/main" val="3452239876"/>
                  </a:ext>
                </a:extLst>
              </a:tr>
              <a:tr h="694371">
                <a:tc>
                  <a:txBody>
                    <a:bodyPr/>
                    <a:lstStyle/>
                    <a:p>
                      <a:pPr algn="ctr"/>
                      <a:r>
                        <a:rPr lang="fa-IR" sz="1800" b="1" dirty="0">
                          <a:solidFill>
                            <a:srgbClr val="FF0000"/>
                          </a:solidFill>
                          <a:cs typeface="B Nazanin" panose="00000400000000000000" pitchFamily="2" charset="-78"/>
                        </a:rPr>
                        <a:t>105</a:t>
                      </a:r>
                      <a:endParaRPr lang="en-US" sz="1800" b="1" dirty="0">
                        <a:solidFill>
                          <a:srgbClr val="FF0000"/>
                        </a:solidFill>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15</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11</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23</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24</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16</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marL="0" algn="ctr" defTabSz="914400" rtl="0" eaLnBrk="1" latinLnBrk="0" hangingPunct="1"/>
                      <a:r>
                        <a:rPr lang="fa-IR" sz="1800" b="1" kern="1200" dirty="0">
                          <a:solidFill>
                            <a:schemeClr val="dk1"/>
                          </a:solidFill>
                          <a:latin typeface="+mn-lt"/>
                          <a:ea typeface="+mn-ea"/>
                          <a:cs typeface="B Nazanin" panose="00000400000000000000" pitchFamily="2" charset="-78"/>
                        </a:rPr>
                        <a:t>6</a:t>
                      </a:r>
                      <a:endParaRPr lang="en-US" sz="1800" b="1" kern="1200" dirty="0">
                        <a:solidFill>
                          <a:schemeClr val="dk1"/>
                        </a:solidFill>
                        <a:latin typeface="+mn-lt"/>
                        <a:ea typeface="+mn-ea"/>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1401</a:t>
                      </a:r>
                      <a:endParaRPr lang="en-US" sz="1800" b="1" dirty="0">
                        <a:cs typeface="B Nazanin" panose="00000400000000000000" pitchFamily="2" charset="-78"/>
                      </a:endParaRPr>
                    </a:p>
                  </a:txBody>
                  <a:tcPr marL="68580" marR="68580" anchor="ctr"/>
                </a:tc>
                <a:extLst>
                  <a:ext uri="{0D108BD9-81ED-4DB2-BD59-A6C34878D82A}">
                    <a16:rowId xmlns:a16="http://schemas.microsoft.com/office/drawing/2014/main" val="10001"/>
                  </a:ext>
                </a:extLst>
              </a:tr>
              <a:tr h="694371">
                <a:tc>
                  <a:txBody>
                    <a:bodyPr/>
                    <a:lstStyle/>
                    <a:p>
                      <a:pPr algn="ctr"/>
                      <a:r>
                        <a:rPr lang="fa-IR" sz="1800" b="1" dirty="0">
                          <a:cs typeface="B Nazanin" panose="00000400000000000000" pitchFamily="2" charset="-78"/>
                        </a:rPr>
                        <a:t>31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5</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6</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5</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1400</a:t>
                      </a:r>
                      <a:endParaRPr lang="en-US" sz="1800" b="1" dirty="0">
                        <a:cs typeface="B Nazanin" panose="00000400000000000000" pitchFamily="2" charset="-78"/>
                      </a:endParaRPr>
                    </a:p>
                  </a:txBody>
                  <a:tcPr marL="68580" marR="68580" anchor="ctr"/>
                </a:tc>
                <a:extLst>
                  <a:ext uri="{0D108BD9-81ED-4DB2-BD59-A6C34878D82A}">
                    <a16:rowId xmlns:a16="http://schemas.microsoft.com/office/drawing/2014/main" val="10002"/>
                  </a:ext>
                </a:extLst>
              </a:tr>
              <a:tr h="694371">
                <a:tc>
                  <a:txBody>
                    <a:bodyPr/>
                    <a:lstStyle/>
                    <a:p>
                      <a:pPr algn="ctr"/>
                      <a:r>
                        <a:rPr lang="fa-IR" sz="1800" b="1" dirty="0">
                          <a:cs typeface="B Nazanin" panose="00000400000000000000" pitchFamily="2" charset="-78"/>
                        </a:rPr>
                        <a:t>19</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3</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4</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5</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1399</a:t>
                      </a:r>
                      <a:endParaRPr lang="en-US" sz="1800" b="1" dirty="0">
                        <a:cs typeface="B Nazanin" panose="00000400000000000000" pitchFamily="2" charset="-78"/>
                      </a:endParaRPr>
                    </a:p>
                  </a:txBody>
                  <a:tcPr marL="68580" marR="68580" anchor="ctr"/>
                </a:tc>
                <a:extLst>
                  <a:ext uri="{0D108BD9-81ED-4DB2-BD59-A6C34878D82A}">
                    <a16:rowId xmlns:a16="http://schemas.microsoft.com/office/drawing/2014/main" val="10003"/>
                  </a:ext>
                </a:extLst>
              </a:tr>
              <a:tr h="1027675">
                <a:tc>
                  <a:txBody>
                    <a:bodyPr/>
                    <a:lstStyle/>
                    <a:p>
                      <a:pPr algn="ctr"/>
                      <a:r>
                        <a:rPr lang="fa-IR" sz="1800" b="1" dirty="0">
                          <a:cs typeface="B Nazanin" panose="00000400000000000000" pitchFamily="2" charset="-78"/>
                        </a:rPr>
                        <a:t>35</a:t>
                      </a:r>
                      <a:endParaRPr lang="en-US" sz="1800" b="1" dirty="0">
                        <a:cs typeface="B Nazanin" panose="00000400000000000000" pitchFamily="2" charset="-78"/>
                      </a:endParaRP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0</a:t>
                      </a:r>
                      <a:endParaRPr lang="en-US" sz="1800" b="1" dirty="0">
                        <a:cs typeface="B Nazanin" panose="00000400000000000000" pitchFamily="2" charset="-78"/>
                      </a:endParaRPr>
                    </a:p>
                    <a:p>
                      <a:pPr algn="ctr"/>
                      <a:endParaRPr lang="en-US" sz="1800" b="1" dirty="0">
                        <a:cs typeface="B Nazanin" panose="00000400000000000000" pitchFamily="2" charset="-78"/>
                      </a:endParaRPr>
                    </a:p>
                  </a:txBody>
                  <a:tcPr marL="68580" marR="68580" anchor="b"/>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0</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8</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4</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2</a:t>
                      </a:r>
                      <a:endParaRPr lang="en-US" sz="1800" b="1" dirty="0">
                        <a:cs typeface="B Nazanin" panose="00000400000000000000" pitchFamily="2" charset="-78"/>
                      </a:endParaRPr>
                    </a:p>
                  </a:txBody>
                  <a:tcPr marL="68580" marR="68580" anchor="ctr"/>
                </a:tc>
                <a:tc>
                  <a:txBody>
                    <a:bodyPr/>
                    <a:lstStyle/>
                    <a:p>
                      <a:pPr algn="ctr"/>
                      <a:r>
                        <a:rPr lang="fa-IR" sz="1800" b="1" dirty="0">
                          <a:cs typeface="B Nazanin" panose="00000400000000000000" pitchFamily="2" charset="-78"/>
                        </a:rPr>
                        <a:t>1398</a:t>
                      </a:r>
                      <a:endParaRPr lang="en-US" sz="1800" b="1" dirty="0">
                        <a:cs typeface="B Nazanin" panose="00000400000000000000" pitchFamily="2" charset="-78"/>
                      </a:endParaRPr>
                    </a:p>
                  </a:txBody>
                  <a:tcPr marL="68580" marR="68580" anchor="ct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2514600" y="381000"/>
            <a:ext cx="7162800" cy="114300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2800" b="1" dirty="0">
                <a:cs typeface="B Titr" panose="00000700000000000000" pitchFamily="2" charset="-78"/>
              </a:rPr>
              <a:t>مقایسه موارد مثبت مالاریا به تفکیک ماه تا 29مهر 1402</a:t>
            </a:r>
            <a:endParaRPr lang="en-US" sz="2800" dirty="0">
              <a:solidFill>
                <a:schemeClr val="tx1"/>
              </a:solidFill>
              <a:cs typeface="B Titr" panose="00000700000000000000" pitchFamily="2" charset="-78"/>
            </a:endParaRPr>
          </a:p>
        </p:txBody>
      </p:sp>
    </p:spTree>
    <p:extLst>
      <p:ext uri="{BB962C8B-B14F-4D97-AF65-F5344CB8AC3E}">
        <p14:creationId xmlns:p14="http://schemas.microsoft.com/office/powerpoint/2010/main" val="53987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3717612242"/>
              </p:ext>
            </p:extLst>
          </p:nvPr>
        </p:nvGraphicFramePr>
        <p:xfrm>
          <a:off x="729673" y="1600200"/>
          <a:ext cx="10658763" cy="501303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752600" y="228600"/>
            <a:ext cx="8686800" cy="114300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2400" b="1" dirty="0">
                <a:solidFill>
                  <a:schemeClr val="tx1"/>
                </a:solidFill>
                <a:cs typeface="B Titr" panose="00000700000000000000" pitchFamily="2" charset="-78"/>
              </a:rPr>
              <a:t>روند موارد مثبت مالاریا به تفکیک نوع انگل - استان هرمزگان </a:t>
            </a:r>
            <a:br>
              <a:rPr lang="fa-IR" sz="2400" b="1" dirty="0">
                <a:solidFill>
                  <a:schemeClr val="tx1"/>
                </a:solidFill>
                <a:cs typeface="B Titr" panose="00000700000000000000" pitchFamily="2" charset="-78"/>
              </a:rPr>
            </a:br>
            <a:r>
              <a:rPr lang="fa-IR" sz="2400" b="1" dirty="0">
                <a:solidFill>
                  <a:schemeClr val="tx1"/>
                </a:solidFill>
                <a:cs typeface="B Titr" panose="00000700000000000000" pitchFamily="2" charset="-78"/>
              </a:rPr>
              <a:t>از سال 1387  لغایت 29مهر 1402 </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2495314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ext uri="{D42A27DB-BD31-4B8C-83A1-F6EECF244321}">
                <p14:modId xmlns:p14="http://schemas.microsoft.com/office/powerpoint/2010/main" val="375338263"/>
              </p:ext>
            </p:extLst>
          </p:nvPr>
        </p:nvGraphicFramePr>
        <p:xfrm>
          <a:off x="658363" y="1397555"/>
          <a:ext cx="10643620" cy="4968921"/>
        </p:xfrm>
        <a:graphic>
          <a:graphicData uri="http://schemas.openxmlformats.org/drawingml/2006/table">
            <a:tbl>
              <a:tblPr firstRow="1" firstCol="1" bandRow="1">
                <a:tableStyleId>{BC89EF96-8CEA-46FF-86C4-4CE0E7609802}</a:tableStyleId>
              </a:tblPr>
              <a:tblGrid>
                <a:gridCol w="967602">
                  <a:extLst>
                    <a:ext uri="{9D8B030D-6E8A-4147-A177-3AD203B41FA5}">
                      <a16:colId xmlns:a16="http://schemas.microsoft.com/office/drawing/2014/main" val="3601862483"/>
                    </a:ext>
                  </a:extLst>
                </a:gridCol>
                <a:gridCol w="967602">
                  <a:extLst>
                    <a:ext uri="{9D8B030D-6E8A-4147-A177-3AD203B41FA5}">
                      <a16:colId xmlns:a16="http://schemas.microsoft.com/office/drawing/2014/main" val="3258354345"/>
                    </a:ext>
                  </a:extLst>
                </a:gridCol>
                <a:gridCol w="967602">
                  <a:extLst>
                    <a:ext uri="{9D8B030D-6E8A-4147-A177-3AD203B41FA5}">
                      <a16:colId xmlns:a16="http://schemas.microsoft.com/office/drawing/2014/main" val="2608718121"/>
                    </a:ext>
                  </a:extLst>
                </a:gridCol>
                <a:gridCol w="967602">
                  <a:extLst>
                    <a:ext uri="{9D8B030D-6E8A-4147-A177-3AD203B41FA5}">
                      <a16:colId xmlns:a16="http://schemas.microsoft.com/office/drawing/2014/main" val="1461982252"/>
                    </a:ext>
                  </a:extLst>
                </a:gridCol>
                <a:gridCol w="967602">
                  <a:extLst>
                    <a:ext uri="{9D8B030D-6E8A-4147-A177-3AD203B41FA5}">
                      <a16:colId xmlns:a16="http://schemas.microsoft.com/office/drawing/2014/main" val="2105676414"/>
                    </a:ext>
                  </a:extLst>
                </a:gridCol>
                <a:gridCol w="967602">
                  <a:extLst>
                    <a:ext uri="{9D8B030D-6E8A-4147-A177-3AD203B41FA5}">
                      <a16:colId xmlns:a16="http://schemas.microsoft.com/office/drawing/2014/main" val="515837146"/>
                    </a:ext>
                  </a:extLst>
                </a:gridCol>
                <a:gridCol w="967602">
                  <a:extLst>
                    <a:ext uri="{9D8B030D-6E8A-4147-A177-3AD203B41FA5}">
                      <a16:colId xmlns:a16="http://schemas.microsoft.com/office/drawing/2014/main" val="1929025908"/>
                    </a:ext>
                  </a:extLst>
                </a:gridCol>
                <a:gridCol w="967602">
                  <a:extLst>
                    <a:ext uri="{9D8B030D-6E8A-4147-A177-3AD203B41FA5}">
                      <a16:colId xmlns:a16="http://schemas.microsoft.com/office/drawing/2014/main" val="197720519"/>
                    </a:ext>
                  </a:extLst>
                </a:gridCol>
                <a:gridCol w="1207360">
                  <a:extLst>
                    <a:ext uri="{9D8B030D-6E8A-4147-A177-3AD203B41FA5}">
                      <a16:colId xmlns:a16="http://schemas.microsoft.com/office/drawing/2014/main" val="3129252250"/>
                    </a:ext>
                  </a:extLst>
                </a:gridCol>
                <a:gridCol w="1078920">
                  <a:extLst>
                    <a:ext uri="{9D8B030D-6E8A-4147-A177-3AD203B41FA5}">
                      <a16:colId xmlns:a16="http://schemas.microsoft.com/office/drawing/2014/main" val="393706379"/>
                    </a:ext>
                  </a:extLst>
                </a:gridCol>
                <a:gridCol w="616524">
                  <a:extLst>
                    <a:ext uri="{9D8B030D-6E8A-4147-A177-3AD203B41FA5}">
                      <a16:colId xmlns:a16="http://schemas.microsoft.com/office/drawing/2014/main" val="3774993147"/>
                    </a:ext>
                  </a:extLst>
                </a:gridCol>
              </a:tblGrid>
              <a:tr h="291627">
                <a:tc gridSpan="2">
                  <a:txBody>
                    <a:bodyPr/>
                    <a:lstStyle/>
                    <a:p>
                      <a:pPr marL="0" algn="ctr" defTabSz="914400" rtl="0" eaLnBrk="1" fontAlgn="ctr" latinLnBrk="0" hangingPunct="1"/>
                      <a:r>
                        <a:rPr lang="fa-IR" sz="1800" b="1" u="none" strike="noStrike" kern="1200" dirty="0">
                          <a:solidFill>
                            <a:schemeClr val="tx1"/>
                          </a:solidFill>
                          <a:effectLst/>
                          <a:latin typeface="+mn-lt"/>
                          <a:ea typeface="+mn-ea"/>
                          <a:cs typeface="B Titr" panose="00000700000000000000" pitchFamily="2" charset="-78"/>
                        </a:rPr>
                        <a:t>نوع بیماریابی</a:t>
                      </a: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gridSpan="3">
                  <a:txBody>
                    <a:bodyPr/>
                    <a:lstStyle/>
                    <a:p>
                      <a:pPr marL="0" algn="ctr" defTabSz="914400" rtl="0" eaLnBrk="1" fontAlgn="ctr" latinLnBrk="0" hangingPunct="1"/>
                      <a:r>
                        <a:rPr lang="fa-IR" sz="1800" b="1" u="none" strike="noStrike" kern="1200" dirty="0">
                          <a:solidFill>
                            <a:schemeClr val="tx1"/>
                          </a:solidFill>
                          <a:effectLst/>
                          <a:latin typeface="+mn-lt"/>
                          <a:ea typeface="+mn-ea"/>
                          <a:cs typeface="B Titr" panose="00000700000000000000" pitchFamily="2" charset="-78"/>
                        </a:rPr>
                        <a:t>نوع انگل</a:t>
                      </a:r>
                    </a:p>
                  </a:txBody>
                  <a:tcPr marL="2981" marR="2981" marT="5300" marB="0" anchor="ctr">
                    <a:cell3D prstMaterial="dkEdge">
                      <a:bevel/>
                      <a:lightRig rig="flood" dir="t"/>
                    </a:cell3D>
                  </a:tcPr>
                </a:tc>
                <a:tc hMerge="1">
                  <a:txBody>
                    <a:bodyPr/>
                    <a:lstStyle/>
                    <a:p>
                      <a:endParaRPr lang="en-US"/>
                    </a:p>
                  </a:txBody>
                  <a:tcPr/>
                </a:tc>
                <a:tc hMerge="1">
                  <a:txBody>
                    <a:bodyPr/>
                    <a:lstStyle/>
                    <a:p>
                      <a:endParaRPr lang="en-US"/>
                    </a:p>
                  </a:txBody>
                  <a:tcPr/>
                </a:tc>
                <a:tc gridSpan="3">
                  <a:txBody>
                    <a:bodyPr/>
                    <a:lstStyle/>
                    <a:p>
                      <a:pPr algn="ctr" rtl="0" fontAlgn="ctr"/>
                      <a:r>
                        <a:rPr lang="fa-IR" sz="1800" u="none" strike="noStrike" dirty="0">
                          <a:effectLst/>
                          <a:cs typeface="B Titr" panose="00000700000000000000" pitchFamily="2" charset="-78"/>
                        </a:rPr>
                        <a:t>ملیت</a:t>
                      </a: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tc hMerge="1">
                  <a:txBody>
                    <a:bodyPr/>
                    <a:lstStyle/>
                    <a:p>
                      <a:endParaRPr lang="en-US"/>
                    </a:p>
                  </a:txBody>
                  <a:tcPr/>
                </a:tc>
                <a:tc rowSpan="2">
                  <a:txBody>
                    <a:bodyPr/>
                    <a:lstStyle/>
                    <a:p>
                      <a:pPr algn="ctr" rtl="0" fontAlgn="ctr"/>
                      <a:r>
                        <a:rPr lang="fa-IR" sz="1400" u="none" strike="noStrike" dirty="0">
                          <a:effectLst/>
                          <a:cs typeface="B Titr" panose="00000700000000000000" pitchFamily="2" charset="-78"/>
                        </a:rPr>
                        <a:t>تعداد مثبت</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rowSpan="2">
                  <a:txBody>
                    <a:bodyPr/>
                    <a:lstStyle/>
                    <a:p>
                      <a:pPr algn="ctr" rtl="0" fontAlgn="ctr"/>
                      <a:r>
                        <a:rPr lang="fa-IR" sz="1400" u="none" strike="noStrike" dirty="0">
                          <a:effectLst/>
                          <a:cs typeface="B Titr" panose="00000700000000000000" pitchFamily="2" charset="-78"/>
                        </a:rPr>
                        <a:t>نام شهرستان</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rowSpan="2">
                  <a:txBody>
                    <a:bodyPr/>
                    <a:lstStyle/>
                    <a:p>
                      <a:pPr algn="ctr" rtl="0" fontAlgn="ctr"/>
                      <a:r>
                        <a:rPr lang="fa-IR" sz="1400" u="none" strike="noStrike" dirty="0">
                          <a:effectLst/>
                          <a:cs typeface="B Titr" panose="00000700000000000000" pitchFamily="2" charset="-78"/>
                        </a:rPr>
                        <a:t>ردیف</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extLst>
                  <a:ext uri="{0D108BD9-81ED-4DB2-BD59-A6C34878D82A}">
                    <a16:rowId xmlns:a16="http://schemas.microsoft.com/office/drawing/2014/main" val="902888712"/>
                  </a:ext>
                </a:extLst>
              </a:tr>
              <a:tr h="479163">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پاسیو</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اکتیو</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میکس</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فالسیپارم</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ویواکس</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ایرانی</a:t>
                      </a:r>
                    </a:p>
                  </a:txBody>
                  <a:tcPr marL="2981" marR="2981" marT="5300" marB="0" anchor="ctr">
                    <a:cell3D prstMaterial="dkEdge">
                      <a:bevel/>
                      <a:lightRig rig="flood" dir="t"/>
                    </a:cell3D>
                  </a:tcPr>
                </a:tc>
                <a:tc>
                  <a:txBody>
                    <a:bodyPr/>
                    <a:lstStyle/>
                    <a:p>
                      <a:pPr algn="ctr" rtl="0" fontAlgn="ctr"/>
                      <a:r>
                        <a:rPr lang="fa-IR" sz="1400" b="1" u="none" strike="noStrike" dirty="0">
                          <a:effectLst/>
                          <a:cs typeface="B Nazanin" panose="00000400000000000000" pitchFamily="2" charset="-78"/>
                        </a:rPr>
                        <a:t>افغانی</a:t>
                      </a:r>
                      <a:endParaRPr lang="fa-IR" sz="1400" b="1" i="0" u="none" strike="noStrike" dirty="0">
                        <a:solidFill>
                          <a:schemeClr val="bg1"/>
                        </a:solidFill>
                        <a:effectLst/>
                        <a:latin typeface="B Nazanin" panose="00000400000000000000" pitchFamily="2" charset="-78"/>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u="none" strike="noStrike" dirty="0">
                          <a:effectLst/>
                          <a:cs typeface="B Nazanin" panose="00000400000000000000" pitchFamily="2" charset="-78"/>
                        </a:rPr>
                        <a:t>پاکستانی</a:t>
                      </a:r>
                      <a:endParaRPr lang="fa-IR" sz="1400" b="1" i="0" u="none" strike="noStrike" dirty="0">
                        <a:solidFill>
                          <a:schemeClr val="bg1"/>
                        </a:solidFill>
                        <a:effectLst/>
                        <a:latin typeface="B Nazanin" panose="00000400000000000000" pitchFamily="2" charset="-78"/>
                        <a:cs typeface="B Nazanin" panose="00000400000000000000" pitchFamily="2" charset="-78"/>
                      </a:endParaRPr>
                    </a:p>
                  </a:txBody>
                  <a:tcPr marL="2981" marR="2981" marT="5300" marB="0" anchor="ctr">
                    <a:cell3D prstMaterial="dkEdge">
                      <a:bevel/>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027605"/>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8</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36</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جاسک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1</a:t>
                      </a:r>
                    </a:p>
                  </a:txBody>
                  <a:tcPr marL="2981" marR="2981" marT="5300" marB="0" anchor="ctr">
                    <a:cell3D prstMaterial="dkEdge">
                      <a:bevel/>
                      <a:lightRig rig="flood" dir="t"/>
                    </a:cell3D>
                  </a:tcPr>
                </a:tc>
                <a:extLst>
                  <a:ext uri="{0D108BD9-81ED-4DB2-BD59-A6C34878D82A}">
                    <a16:rowId xmlns:a16="http://schemas.microsoft.com/office/drawing/2014/main" val="324218337"/>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48</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رودان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2</a:t>
                      </a:r>
                    </a:p>
                  </a:txBody>
                  <a:tcPr marL="2981" marR="2981" marT="5300" marB="0" anchor="ctr">
                    <a:cell3D prstMaterial="dkEdge">
                      <a:bevel/>
                      <a:lightRig rig="flood" dir="t"/>
                    </a:cell3D>
                  </a:tcPr>
                </a:tc>
                <a:extLst>
                  <a:ext uri="{0D108BD9-81ED-4DB2-BD59-A6C34878D82A}">
                    <a16:rowId xmlns:a16="http://schemas.microsoft.com/office/drawing/2014/main" val="2865764720"/>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بندرعباس</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3</a:t>
                      </a:r>
                    </a:p>
                  </a:txBody>
                  <a:tcPr marL="2981" marR="2981" marT="5300" marB="0" anchor="ctr">
                    <a:cell3D prstMaterial="dkEdge">
                      <a:bevel/>
                      <a:lightRig rig="flood" dir="t"/>
                    </a:cell3D>
                  </a:tcPr>
                </a:tc>
                <a:extLst>
                  <a:ext uri="{0D108BD9-81ED-4DB2-BD59-A6C34878D82A}">
                    <a16:rowId xmlns:a16="http://schemas.microsoft.com/office/drawing/2014/main" val="444286603"/>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میناب</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4</a:t>
                      </a:r>
                    </a:p>
                  </a:txBody>
                  <a:tcPr marL="2981" marR="2981" marT="5300" marB="0" anchor="ctr">
                    <a:cell3D prstMaterial="dkEdge">
                      <a:bevel/>
                      <a:lightRig rig="flood" dir="t"/>
                    </a:cell3D>
                  </a:tcPr>
                </a:tc>
                <a:extLst>
                  <a:ext uri="{0D108BD9-81ED-4DB2-BD59-A6C34878D82A}">
                    <a16:rowId xmlns:a16="http://schemas.microsoft.com/office/drawing/2014/main" val="3119409609"/>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بندرلنگه</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5</a:t>
                      </a:r>
                    </a:p>
                  </a:txBody>
                  <a:tcPr marL="2981" marR="2981" marT="5300" marB="0" anchor="ctr">
                    <a:cell3D prstMaterial="dkEdge">
                      <a:bevel/>
                      <a:lightRig rig="flood" dir="t"/>
                    </a:cell3D>
                  </a:tcPr>
                </a:tc>
                <a:extLst>
                  <a:ext uri="{0D108BD9-81ED-4DB2-BD59-A6C34878D82A}">
                    <a16:rowId xmlns:a16="http://schemas.microsoft.com/office/drawing/2014/main" val="4220386201"/>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بستک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6</a:t>
                      </a:r>
                    </a:p>
                  </a:txBody>
                  <a:tcPr marL="2981" marR="2981" marT="5300" marB="0" anchor="ctr">
                    <a:cell3D prstMaterial="dkEdge">
                      <a:bevel/>
                      <a:lightRig rig="flood" dir="t"/>
                    </a:cell3D>
                  </a:tcPr>
                </a:tc>
                <a:extLst>
                  <a:ext uri="{0D108BD9-81ED-4DB2-BD59-A6C34878D82A}">
                    <a16:rowId xmlns:a16="http://schemas.microsoft.com/office/drawing/2014/main" val="4053719355"/>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قشم</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7</a:t>
                      </a:r>
                    </a:p>
                  </a:txBody>
                  <a:tcPr marL="2981" marR="2981" marT="5300" marB="0" anchor="ctr">
                    <a:cell3D prstMaterial="dkEdge">
                      <a:bevel/>
                      <a:lightRig rig="flood" dir="t"/>
                    </a:cell3D>
                  </a:tcPr>
                </a:tc>
                <a:extLst>
                  <a:ext uri="{0D108BD9-81ED-4DB2-BD59-A6C34878D82A}">
                    <a16:rowId xmlns:a16="http://schemas.microsoft.com/office/drawing/2014/main" val="1096778985"/>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بشاگرد</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8</a:t>
                      </a:r>
                    </a:p>
                  </a:txBody>
                  <a:tcPr marL="2981" marR="2981" marT="5300" marB="0" anchor="ctr">
                    <a:cell3D prstMaterial="dkEdge">
                      <a:bevel/>
                      <a:lightRig rig="flood" dir="t"/>
                    </a:cell3D>
                  </a:tcPr>
                </a:tc>
                <a:extLst>
                  <a:ext uri="{0D108BD9-81ED-4DB2-BD59-A6C34878D82A}">
                    <a16:rowId xmlns:a16="http://schemas.microsoft.com/office/drawing/2014/main" val="2893771009"/>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پارسیان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9</a:t>
                      </a:r>
                    </a:p>
                  </a:txBody>
                  <a:tcPr marL="2981" marR="2981" marT="5300" marB="0" anchor="ctr">
                    <a:cell3D prstMaterial="dkEdge">
                      <a:bevel/>
                      <a:lightRig rig="flood" dir="t"/>
                    </a:cell3D>
                  </a:tcPr>
                </a:tc>
                <a:extLst>
                  <a:ext uri="{0D108BD9-81ED-4DB2-BD59-A6C34878D82A}">
                    <a16:rowId xmlns:a16="http://schemas.microsoft.com/office/drawing/2014/main" val="1545400329"/>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بندرخمیر</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10</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56459785"/>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حاجی آباد</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11</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2800703559"/>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کیش</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12</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3716144644"/>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سیریک</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13</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0014"/>
                  </a:ext>
                </a:extLst>
              </a:tr>
              <a:tr h="26188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ابوموسی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14</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0015"/>
                  </a:ext>
                </a:extLst>
              </a:tr>
              <a:tr h="283451">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63</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162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6</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40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179</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16</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77</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132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225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gridSpan="2">
                  <a:txBody>
                    <a:bodyPr/>
                    <a:lstStyle/>
                    <a:p>
                      <a:pPr algn="ctr" rtl="0" fontAlgn="ctr"/>
                      <a:r>
                        <a:rPr lang="fa-IR" sz="1400" u="none" strike="noStrike" dirty="0">
                          <a:solidFill>
                            <a:srgbClr val="FF0000"/>
                          </a:solidFill>
                          <a:effectLst/>
                          <a:cs typeface="B Titr" panose="00000700000000000000" pitchFamily="2" charset="-78"/>
                        </a:rPr>
                        <a:t>جمع</a:t>
                      </a:r>
                      <a:endParaRPr lang="fa-IR" sz="1400" b="1" i="0" u="none" strike="noStrike" dirty="0">
                        <a:solidFill>
                          <a:srgbClr val="FF0000"/>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extLst>
                  <a:ext uri="{0D108BD9-81ED-4DB2-BD59-A6C34878D82A}">
                    <a16:rowId xmlns:a16="http://schemas.microsoft.com/office/drawing/2014/main" val="2412322087"/>
                  </a:ext>
                </a:extLst>
              </a:tr>
            </a:tbl>
          </a:graphicData>
        </a:graphic>
      </p:graphicFrame>
      <p:sp>
        <p:nvSpPr>
          <p:cNvPr id="5" name="Title 1"/>
          <p:cNvSpPr txBox="1">
            <a:spLocks/>
          </p:cNvSpPr>
          <p:nvPr/>
        </p:nvSpPr>
        <p:spPr>
          <a:xfrm>
            <a:off x="2231136" y="228600"/>
            <a:ext cx="7772400" cy="740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2400" b="1" dirty="0">
                <a:solidFill>
                  <a:schemeClr val="tx1"/>
                </a:solidFill>
                <a:cs typeface="B Titr" panose="00000700000000000000" pitchFamily="2" charset="-78"/>
              </a:rPr>
              <a:t>تعداد موارد مثبت مالاریا 7ماهه سال </a:t>
            </a:r>
            <a:r>
              <a:rPr lang="fa-IR" sz="2400" b="1" u="sng" dirty="0">
                <a:solidFill>
                  <a:schemeClr val="tx1"/>
                </a:solidFill>
                <a:cs typeface="B Titr" panose="00000700000000000000" pitchFamily="2" charset="-78"/>
              </a:rPr>
              <a:t>1402</a:t>
            </a:r>
            <a:r>
              <a:rPr lang="fa-IR" sz="2400" b="1" dirty="0">
                <a:solidFill>
                  <a:schemeClr val="tx1"/>
                </a:solidFill>
                <a:cs typeface="B Titr" panose="00000700000000000000" pitchFamily="2" charset="-78"/>
              </a:rPr>
              <a:t> به تفکیک شهرستان</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377353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922" y="347541"/>
            <a:ext cx="8604738" cy="1024060"/>
          </a:xfr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rtl="1">
              <a:defRPr sz="2128" b="1" i="0" u="none" strike="noStrike" kern="1200" cap="all" spc="120" normalizeH="0" baseline="0">
                <a:solidFill>
                  <a:prstClr val="black"/>
                </a:solidFill>
                <a:latin typeface="+mn-lt"/>
                <a:ea typeface="+mn-ea"/>
                <a:cs typeface="B Titr" panose="00000700000000000000" pitchFamily="2" charset="-78"/>
              </a:defRPr>
            </a:pPr>
            <a:r>
              <a:rPr lang="fa-IR" sz="2800" b="1" cap="all" spc="120" dirty="0">
                <a:cs typeface="B Titr" panose="00000700000000000000" pitchFamily="2" charset="-78"/>
              </a:rPr>
              <a:t>مقایسه موارد مثبت مالاریا تا مهرماه سال 1401 و1402</a:t>
            </a:r>
            <a:endParaRPr lang="en-US" sz="2800" b="1" cap="all" spc="120" dirty="0">
              <a:cs typeface="B Titr" panose="00000700000000000000" pitchFamily="2" charset="-78"/>
            </a:endParaRPr>
          </a:p>
        </p:txBody>
      </p:sp>
      <p:graphicFrame>
        <p:nvGraphicFramePr>
          <p:cNvPr id="6" name="Content Placeholder 5"/>
          <p:cNvGraphicFramePr>
            <a:graphicFrameLocks noGrp="1"/>
          </p:cNvGraphicFramePr>
          <p:nvPr>
            <p:ph idx="1"/>
          </p:nvPr>
        </p:nvGraphicFramePr>
        <p:xfrm>
          <a:off x="563418" y="1819564"/>
          <a:ext cx="11009746" cy="4405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37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364" y="180487"/>
            <a:ext cx="8015654" cy="1024060"/>
          </a:xfr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ormAutofit/>
          </a:bodyPr>
          <a:lstStyle/>
          <a:p>
            <a:pPr algn="ctr"/>
            <a:r>
              <a:rPr lang="fa-IR" sz="2400" dirty="0">
                <a:solidFill>
                  <a:schemeClr val="tx1"/>
                </a:solidFill>
                <a:cs typeface="B Titr" panose="00000700000000000000" pitchFamily="2" charset="-78"/>
              </a:rPr>
              <a:t>فاصله بروز علایم موارد مثبت مالاریا تا تشخیص- مهرماه سال 1402</a:t>
            </a:r>
            <a:endParaRPr lang="en-US" sz="2400" dirty="0">
              <a:solidFill>
                <a:schemeClr val="tx1"/>
              </a:solidFill>
              <a:cs typeface="B Titr" panose="00000700000000000000" pitchFamily="2" charset="-78"/>
            </a:endParaRPr>
          </a:p>
        </p:txBody>
      </p:sp>
      <p:graphicFrame>
        <p:nvGraphicFramePr>
          <p:cNvPr id="6" name="Content Placeholder 5"/>
          <p:cNvGraphicFramePr>
            <a:graphicFrameLocks noGrp="1"/>
          </p:cNvGraphicFramePr>
          <p:nvPr>
            <p:ph idx="1"/>
          </p:nvPr>
        </p:nvGraphicFramePr>
        <p:xfrm>
          <a:off x="838200" y="1600201"/>
          <a:ext cx="10383982" cy="4782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919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092" y="259617"/>
            <a:ext cx="8042031" cy="944929"/>
          </a:xfr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oAutofit/>
          </a:bodyPr>
          <a:lstStyle/>
          <a:p>
            <a:pPr algn="ctr"/>
            <a:r>
              <a:rPr lang="fa-IR" sz="2400" dirty="0">
                <a:solidFill>
                  <a:schemeClr val="tx1"/>
                </a:solidFill>
                <a:cs typeface="B Titr" panose="00000700000000000000" pitchFamily="2" charset="-78"/>
              </a:rPr>
              <a:t>فاصله تشخیص تا درمان موارد مثبت مالاریا 6ماهه اول  سال 1402</a:t>
            </a:r>
            <a:endParaRPr lang="en-US" sz="2400" dirty="0">
              <a:solidFill>
                <a:schemeClr val="tx1"/>
              </a:solidFill>
            </a:endParaRPr>
          </a:p>
        </p:txBody>
      </p:sp>
      <p:graphicFrame>
        <p:nvGraphicFramePr>
          <p:cNvPr id="6" name="Content Placeholder 5"/>
          <p:cNvGraphicFramePr>
            <a:graphicFrameLocks noGrp="1"/>
          </p:cNvGraphicFramePr>
          <p:nvPr>
            <p:ph idx="1"/>
          </p:nvPr>
        </p:nvGraphicFramePr>
        <p:xfrm>
          <a:off x="591127" y="1600201"/>
          <a:ext cx="10861963"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320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ext uri="{D42A27DB-BD31-4B8C-83A1-F6EECF244321}">
                <p14:modId xmlns:p14="http://schemas.microsoft.com/office/powerpoint/2010/main" val="799884988"/>
              </p:ext>
            </p:extLst>
          </p:nvPr>
        </p:nvGraphicFramePr>
        <p:xfrm>
          <a:off x="996696" y="1405892"/>
          <a:ext cx="10140694" cy="4607454"/>
        </p:xfrm>
        <a:graphic>
          <a:graphicData uri="http://schemas.openxmlformats.org/drawingml/2006/table">
            <a:tbl>
              <a:tblPr firstRow="1" firstCol="1" bandRow="1">
                <a:tableStyleId>{BC89EF96-8CEA-46FF-86C4-4CE0E7609802}</a:tableStyleId>
              </a:tblPr>
              <a:tblGrid>
                <a:gridCol w="643763">
                  <a:extLst>
                    <a:ext uri="{9D8B030D-6E8A-4147-A177-3AD203B41FA5}">
                      <a16:colId xmlns:a16="http://schemas.microsoft.com/office/drawing/2014/main" val="2616774539"/>
                    </a:ext>
                  </a:extLst>
                </a:gridCol>
                <a:gridCol w="643763">
                  <a:extLst>
                    <a:ext uri="{9D8B030D-6E8A-4147-A177-3AD203B41FA5}">
                      <a16:colId xmlns:a16="http://schemas.microsoft.com/office/drawing/2014/main" val="898653205"/>
                    </a:ext>
                  </a:extLst>
                </a:gridCol>
                <a:gridCol w="643763">
                  <a:extLst>
                    <a:ext uri="{9D8B030D-6E8A-4147-A177-3AD203B41FA5}">
                      <a16:colId xmlns:a16="http://schemas.microsoft.com/office/drawing/2014/main" val="20000"/>
                    </a:ext>
                  </a:extLst>
                </a:gridCol>
                <a:gridCol w="643763">
                  <a:extLst>
                    <a:ext uri="{9D8B030D-6E8A-4147-A177-3AD203B41FA5}">
                      <a16:colId xmlns:a16="http://schemas.microsoft.com/office/drawing/2014/main" val="20001"/>
                    </a:ext>
                  </a:extLst>
                </a:gridCol>
                <a:gridCol w="643763">
                  <a:extLst>
                    <a:ext uri="{9D8B030D-6E8A-4147-A177-3AD203B41FA5}">
                      <a16:colId xmlns:a16="http://schemas.microsoft.com/office/drawing/2014/main" val="20002"/>
                    </a:ext>
                  </a:extLst>
                </a:gridCol>
                <a:gridCol w="643763">
                  <a:extLst>
                    <a:ext uri="{9D8B030D-6E8A-4147-A177-3AD203B41FA5}">
                      <a16:colId xmlns:a16="http://schemas.microsoft.com/office/drawing/2014/main" val="20003"/>
                    </a:ext>
                  </a:extLst>
                </a:gridCol>
                <a:gridCol w="643763">
                  <a:extLst>
                    <a:ext uri="{9D8B030D-6E8A-4147-A177-3AD203B41FA5}">
                      <a16:colId xmlns:a16="http://schemas.microsoft.com/office/drawing/2014/main" val="1599374669"/>
                    </a:ext>
                  </a:extLst>
                </a:gridCol>
                <a:gridCol w="643763">
                  <a:extLst>
                    <a:ext uri="{9D8B030D-6E8A-4147-A177-3AD203B41FA5}">
                      <a16:colId xmlns:a16="http://schemas.microsoft.com/office/drawing/2014/main" val="557273224"/>
                    </a:ext>
                  </a:extLst>
                </a:gridCol>
                <a:gridCol w="643763">
                  <a:extLst>
                    <a:ext uri="{9D8B030D-6E8A-4147-A177-3AD203B41FA5}">
                      <a16:colId xmlns:a16="http://schemas.microsoft.com/office/drawing/2014/main" val="20004"/>
                    </a:ext>
                  </a:extLst>
                </a:gridCol>
                <a:gridCol w="643763">
                  <a:extLst>
                    <a:ext uri="{9D8B030D-6E8A-4147-A177-3AD203B41FA5}">
                      <a16:colId xmlns:a16="http://schemas.microsoft.com/office/drawing/2014/main" val="1866307434"/>
                    </a:ext>
                  </a:extLst>
                </a:gridCol>
                <a:gridCol w="643763">
                  <a:extLst>
                    <a:ext uri="{9D8B030D-6E8A-4147-A177-3AD203B41FA5}">
                      <a16:colId xmlns:a16="http://schemas.microsoft.com/office/drawing/2014/main" val="20005"/>
                    </a:ext>
                  </a:extLst>
                </a:gridCol>
                <a:gridCol w="643763">
                  <a:extLst>
                    <a:ext uri="{9D8B030D-6E8A-4147-A177-3AD203B41FA5}">
                      <a16:colId xmlns:a16="http://schemas.microsoft.com/office/drawing/2014/main" val="20006"/>
                    </a:ext>
                  </a:extLst>
                </a:gridCol>
                <a:gridCol w="643763">
                  <a:extLst>
                    <a:ext uri="{9D8B030D-6E8A-4147-A177-3AD203B41FA5}">
                      <a16:colId xmlns:a16="http://schemas.microsoft.com/office/drawing/2014/main" val="20007"/>
                    </a:ext>
                  </a:extLst>
                </a:gridCol>
                <a:gridCol w="643763">
                  <a:extLst>
                    <a:ext uri="{9D8B030D-6E8A-4147-A177-3AD203B41FA5}">
                      <a16:colId xmlns:a16="http://schemas.microsoft.com/office/drawing/2014/main" val="2032740762"/>
                    </a:ext>
                  </a:extLst>
                </a:gridCol>
                <a:gridCol w="717828">
                  <a:extLst>
                    <a:ext uri="{9D8B030D-6E8A-4147-A177-3AD203B41FA5}">
                      <a16:colId xmlns:a16="http://schemas.microsoft.com/office/drawing/2014/main" val="393706379"/>
                    </a:ext>
                  </a:extLst>
                </a:gridCol>
                <a:gridCol w="410184">
                  <a:extLst>
                    <a:ext uri="{9D8B030D-6E8A-4147-A177-3AD203B41FA5}">
                      <a16:colId xmlns:a16="http://schemas.microsoft.com/office/drawing/2014/main" val="3774993147"/>
                    </a:ext>
                  </a:extLst>
                </a:gridCol>
              </a:tblGrid>
              <a:tr h="386332">
                <a:tc grid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800" b="1" i="0" u="none" strike="noStrike" dirty="0">
                          <a:solidFill>
                            <a:schemeClr val="tx1"/>
                          </a:solidFill>
                          <a:effectLst/>
                          <a:latin typeface="B Nazanin" panose="00000400000000000000" pitchFamily="2" charset="-78"/>
                          <a:cs typeface="B Titr" panose="00000700000000000000" pitchFamily="2" charset="-78"/>
                        </a:rPr>
                        <a:t>تعداد لام تهیه شده 6 ماهه اول 1402</a:t>
                      </a:r>
                    </a:p>
                  </a:txBody>
                  <a:tcPr marL="2981" marR="2981" marT="5300" marB="0" anchor="ctr">
                    <a:cell3D prstMaterial="dkEdge">
                      <a:bevel/>
                      <a:lightRig rig="flood" dir="t"/>
                    </a:cell3D>
                  </a:tcPr>
                </a:tc>
                <a:tc hMerge="1">
                  <a:txBody>
                    <a:bodyPr/>
                    <a:lstStyle/>
                    <a:p>
                      <a:endParaRPr lang="en-US"/>
                    </a:p>
                  </a:txBody>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a-IR" sz="1800" b="1" i="0" u="none" strike="noStrike" dirty="0">
                        <a:solidFill>
                          <a:schemeClr val="tx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a-IR" sz="1800" b="1" i="0" u="none" strike="noStrike" dirty="0">
                        <a:solidFill>
                          <a:schemeClr val="tx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gridSpan="7">
                  <a:txBody>
                    <a:bodyPr/>
                    <a:lstStyle/>
                    <a:p>
                      <a:pPr algn="ctr" rtl="0" fontAlgn="ctr"/>
                      <a:r>
                        <a:rPr lang="fa-IR" sz="1800" b="1" i="0" u="none" strike="noStrike" dirty="0">
                          <a:solidFill>
                            <a:schemeClr val="tx1"/>
                          </a:solidFill>
                          <a:effectLst/>
                          <a:latin typeface="B Nazanin" panose="00000400000000000000" pitchFamily="2" charset="-78"/>
                          <a:cs typeface="B Titr" panose="00000700000000000000" pitchFamily="2" charset="-78"/>
                        </a:rPr>
                        <a:t>تعداد لام تهیه شده سال 1401</a:t>
                      </a: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tx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tx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rowSpan="2">
                  <a:txBody>
                    <a:bodyPr/>
                    <a:lstStyle/>
                    <a:p>
                      <a:pPr algn="ctr" rtl="0" fontAlgn="ctr"/>
                      <a:r>
                        <a:rPr lang="fa-IR" sz="1400" u="none" strike="noStrike" dirty="0">
                          <a:effectLst/>
                          <a:cs typeface="B Titr" panose="00000700000000000000" pitchFamily="2" charset="-78"/>
                        </a:rPr>
                        <a:t>نام شهرستان</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rowSpan="2">
                  <a:txBody>
                    <a:bodyPr/>
                    <a:lstStyle/>
                    <a:p>
                      <a:pPr algn="ctr" rtl="0" fontAlgn="ctr"/>
                      <a:r>
                        <a:rPr lang="fa-IR" sz="1400" u="none" strike="noStrike" dirty="0">
                          <a:effectLst/>
                          <a:cs typeface="B Titr" panose="00000700000000000000" pitchFamily="2" charset="-78"/>
                        </a:rPr>
                        <a:t>ردیف</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extLst>
                  <a:ext uri="{0D108BD9-81ED-4DB2-BD59-A6C34878D82A}">
                    <a16:rowId xmlns:a16="http://schemas.microsoft.com/office/drawing/2014/main" val="902888712"/>
                  </a:ext>
                </a:extLst>
              </a:tr>
              <a:tr h="453542">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موارد مثبت</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B Nazanin" panose="00000400000000000000" pitchFamily="2" charset="-78"/>
                        </a:rPr>
                        <a:t>RDT</a:t>
                      </a:r>
                      <a:endParaRPr lang="fa-IR" sz="1400" b="1" u="none" strike="noStrike" kern="1200" dirty="0">
                        <a:solidFill>
                          <a:schemeClr val="tx1"/>
                        </a:solidFill>
                        <a:effectLst/>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پاسیو</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اکتیو</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غیر ایرانی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ایرانی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کل لام</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موارد مثبت</a:t>
                      </a:r>
                    </a:p>
                  </a:txBody>
                  <a:tcPr marL="2981" marR="2981" marT="5300" marB="0" anchor="ctr">
                    <a:cell3D prstMaterial="dkEdge">
                      <a:bevel/>
                      <a:lightRig rig="flood" dir="t"/>
                    </a:cell3D>
                  </a:tcPr>
                </a:tc>
                <a:tc>
                  <a:txBody>
                    <a:bodyPr/>
                    <a:lstStyle/>
                    <a:p>
                      <a:pPr algn="ctr"/>
                      <a:r>
                        <a:rPr lang="en-US" sz="1400" b="1" u="none" strike="noStrike" kern="1200" dirty="0">
                          <a:solidFill>
                            <a:schemeClr val="tx1"/>
                          </a:solidFill>
                          <a:effectLst/>
                          <a:latin typeface="+mn-lt"/>
                          <a:ea typeface="+mn-ea"/>
                          <a:cs typeface="B Nazanin" panose="00000400000000000000" pitchFamily="2" charset="-78"/>
                        </a:rPr>
                        <a:t>RDT</a:t>
                      </a:r>
                      <a:endParaRPr lang="en-US" sz="1400" dirty="0"/>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پاسیو</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اکتیو</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غیر ایرانی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ایرانی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کل لام</a:t>
                      </a:r>
                    </a:p>
                  </a:txBody>
                  <a:tcPr marL="2981" marR="2981" marT="5300" marB="0" anchor="ctr">
                    <a:cell3D prstMaterial="dkEdge">
                      <a:bevel/>
                      <a:lightRig rig="flood" dir="t"/>
                    </a:cell3D>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027605"/>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55</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615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2332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1818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595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2413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35</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1192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124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4235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2671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1688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4359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جاسک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1</a:t>
                      </a:r>
                    </a:p>
                  </a:txBody>
                  <a:tcPr marL="2981" marR="2981" marT="5300" marB="0" anchor="ctr">
                    <a:cell3D prstMaterial="dkEdge">
                      <a:bevel/>
                      <a:lightRig rig="flood" dir="t"/>
                    </a:cell3D>
                  </a:tcPr>
                </a:tc>
                <a:extLst>
                  <a:ext uri="{0D108BD9-81ED-4DB2-BD59-A6C34878D82A}">
                    <a16:rowId xmlns:a16="http://schemas.microsoft.com/office/drawing/2014/main" val="324218337"/>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44</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2006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1495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561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2056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10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2659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1642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1102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2744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رودان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2</a:t>
                      </a:r>
                    </a:p>
                  </a:txBody>
                  <a:tcPr marL="2981" marR="2981" marT="5300" marB="0" anchor="ctr">
                    <a:cell3D prstMaterial="dkEdge">
                      <a:bevel/>
                      <a:lightRig rig="flood" dir="t"/>
                    </a:cell3D>
                  </a:tcPr>
                </a:tc>
                <a:extLst>
                  <a:ext uri="{0D108BD9-81ED-4DB2-BD59-A6C34878D82A}">
                    <a16:rowId xmlns:a16="http://schemas.microsoft.com/office/drawing/2014/main" val="2865764720"/>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40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130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193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4216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3151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1258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4409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39</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315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6760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4631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2444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7075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بندرعباس</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3</a:t>
                      </a:r>
                    </a:p>
                  </a:txBody>
                  <a:tcPr marL="2981" marR="2981" marT="5300" marB="0" anchor="ctr">
                    <a:cell3D prstMaterial="dkEdge">
                      <a:bevel/>
                      <a:lightRig rig="flood" dir="t"/>
                    </a:cell3D>
                  </a:tcPr>
                </a:tc>
                <a:extLst>
                  <a:ext uri="{0D108BD9-81ED-4DB2-BD59-A6C34878D82A}">
                    <a16:rowId xmlns:a16="http://schemas.microsoft.com/office/drawing/2014/main" val="444286603"/>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23</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1017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2041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1027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2031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3058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4</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1450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3214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1176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3488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4664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میناب</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4</a:t>
                      </a:r>
                    </a:p>
                  </a:txBody>
                  <a:tcPr marL="2981" marR="2981" marT="5300" marB="0" anchor="ctr">
                    <a:cell3D prstMaterial="dkEdge">
                      <a:bevel/>
                      <a:lightRig rig="flood" dir="t"/>
                    </a:cell3D>
                  </a:tcPr>
                </a:tc>
                <a:extLst>
                  <a:ext uri="{0D108BD9-81ED-4DB2-BD59-A6C34878D82A}">
                    <a16:rowId xmlns:a16="http://schemas.microsoft.com/office/drawing/2014/main" val="3119409609"/>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8</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1445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767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733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1500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4</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175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2259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1510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924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2434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بندرلنگه</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5</a:t>
                      </a:r>
                    </a:p>
                  </a:txBody>
                  <a:tcPr marL="2981" marR="2981" marT="5300" marB="0" anchor="ctr">
                    <a:cell3D prstMaterial="dkEdge">
                      <a:bevel/>
                      <a:lightRig rig="flood" dir="t"/>
                    </a:cell3D>
                  </a:tcPr>
                </a:tc>
                <a:extLst>
                  <a:ext uri="{0D108BD9-81ED-4DB2-BD59-A6C34878D82A}">
                    <a16:rowId xmlns:a16="http://schemas.microsoft.com/office/drawing/2014/main" val="4220386201"/>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7</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689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565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481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773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1254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154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1051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719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383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1387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1770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بستک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6</a:t>
                      </a:r>
                    </a:p>
                  </a:txBody>
                  <a:tcPr marL="2981" marR="2981" marT="5300" marB="0" anchor="ctr">
                    <a:cell3D prstMaterial="dkEdge">
                      <a:bevel/>
                      <a:lightRig rig="flood" dir="t"/>
                    </a:cell3D>
                  </a:tcPr>
                </a:tc>
                <a:extLst>
                  <a:ext uri="{0D108BD9-81ED-4DB2-BD59-A6C34878D82A}">
                    <a16:rowId xmlns:a16="http://schemas.microsoft.com/office/drawing/2014/main" val="4053719355"/>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3</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145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453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4328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3417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1364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4781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6</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398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822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5710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5546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986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6532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قشم</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7</a:t>
                      </a:r>
                    </a:p>
                  </a:txBody>
                  <a:tcPr marL="2981" marR="2981" marT="5300" marB="0" anchor="ctr">
                    <a:cell3D prstMaterial="dkEdge">
                      <a:bevel/>
                      <a:lightRig rig="flood" dir="t"/>
                    </a:cell3D>
                  </a:tcPr>
                </a:tc>
                <a:extLst>
                  <a:ext uri="{0D108BD9-81ED-4DB2-BD59-A6C34878D82A}">
                    <a16:rowId xmlns:a16="http://schemas.microsoft.com/office/drawing/2014/main" val="1096778985"/>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2</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246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3416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3593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3662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2</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294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6444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6651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6738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بشاگرد</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8</a:t>
                      </a:r>
                    </a:p>
                  </a:txBody>
                  <a:tcPr marL="2981" marR="2981" marT="5300" marB="0" anchor="ctr">
                    <a:cell3D prstMaterial="dkEdge">
                      <a:bevel/>
                      <a:lightRig rig="flood" dir="t"/>
                    </a:cell3D>
                  </a:tcPr>
                </a:tc>
                <a:extLst>
                  <a:ext uri="{0D108BD9-81ED-4DB2-BD59-A6C34878D82A}">
                    <a16:rowId xmlns:a16="http://schemas.microsoft.com/office/drawing/2014/main" val="2893771009"/>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1</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365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478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750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843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4</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618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1293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1862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1911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پارسیان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400" b="1" u="none" strike="noStrike" kern="1200" dirty="0">
                          <a:solidFill>
                            <a:schemeClr val="tx1"/>
                          </a:solidFill>
                          <a:effectLst/>
                          <a:latin typeface="+mn-lt"/>
                          <a:ea typeface="+mn-ea"/>
                          <a:cs typeface="+mn-cs"/>
                        </a:rPr>
                        <a:t>9</a:t>
                      </a:r>
                    </a:p>
                  </a:txBody>
                  <a:tcPr marL="2981" marR="2981" marT="5300" marB="0" anchor="ctr">
                    <a:cell3D prstMaterial="dkEdge">
                      <a:bevel/>
                      <a:lightRig rig="flood" dir="t"/>
                    </a:cell3D>
                  </a:tcPr>
                </a:tc>
                <a:extLst>
                  <a:ext uri="{0D108BD9-81ED-4DB2-BD59-A6C34878D82A}">
                    <a16:rowId xmlns:a16="http://schemas.microsoft.com/office/drawing/2014/main" val="1545400329"/>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1</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306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501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499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308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807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321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1340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706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955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1661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بندرخمیر</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mn-cs"/>
                        </a:rPr>
                        <a:t>10</a:t>
                      </a:r>
                      <a:endParaRPr lang="en-US" sz="14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56459785"/>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1</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181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743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526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398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924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457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1311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1035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733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1768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حاجی آباد</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mn-cs"/>
                        </a:rPr>
                        <a:t>11</a:t>
                      </a:r>
                      <a:endParaRPr lang="en-US" sz="14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2800703559"/>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1</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57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908</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913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976</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140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1579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1719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1719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کیش</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mn-cs"/>
                        </a:rPr>
                        <a:t>12</a:t>
                      </a:r>
                      <a:endParaRPr lang="en-US" sz="14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3716144644"/>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181</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743</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849</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75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924</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1</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442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1440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257</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1625</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1882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سیریک</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mn-cs"/>
                        </a:rPr>
                        <a:t>13</a:t>
                      </a:r>
                      <a:endParaRPr lang="en-US" sz="14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0014"/>
                  </a:ext>
                </a:extLst>
              </a:tr>
              <a:tr h="234802">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62</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rgbClr val="FF0000"/>
                          </a:solidFill>
                          <a:latin typeface="+mn-lt"/>
                          <a:ea typeface="+mn-ea"/>
                          <a:cs typeface="B Nazanin" panose="00000400000000000000" pitchFamily="2" charset="-78"/>
                        </a:rPr>
                        <a:t>0</a:t>
                      </a:r>
                      <a:endParaRPr lang="en-US" sz="16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gridSpan="5">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25 عدد کیت </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hMerge="1">
                  <a:txBody>
                    <a:bodyPr/>
                    <a:lstStyle/>
                    <a:p>
                      <a:endParaRPr lang="en-US"/>
                    </a:p>
                  </a:txBody>
                  <a:tcPr/>
                </a:tc>
                <a:tc hMerge="1">
                  <a:txBody>
                    <a:bodyPr/>
                    <a:lstStyle/>
                    <a:p>
                      <a:pPr marL="0" algn="ctr" defTabSz="914400" rtl="0" eaLnBrk="1" fontAlgn="ctr" latinLnBrk="0" hangingPunct="1"/>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hMerge="1">
                  <a:txBody>
                    <a:bodyPr/>
                    <a:lstStyle/>
                    <a:p>
                      <a:pPr marL="0" algn="ctr" defTabSz="914400" rtl="0" eaLnBrk="1" fontAlgn="ctr" latinLnBrk="0" hangingPunct="1"/>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hMerge="1">
                  <a:txBody>
                    <a:bodyPr/>
                    <a:lstStyle/>
                    <a:p>
                      <a:pPr marL="0" algn="ctr" defTabSz="914400" rtl="0" eaLnBrk="1" fontAlgn="ctr" latinLnBrk="0" hangingPunct="1"/>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kern="1200" dirty="0">
                          <a:solidFill>
                            <a:schemeClr val="dk1"/>
                          </a:solidFill>
                          <a:latin typeface="+mn-lt"/>
                          <a:ea typeface="+mn-ea"/>
                          <a:cs typeface="B Nazanin" panose="00000400000000000000" pitchFamily="2" charset="-78"/>
                        </a:rPr>
                        <a:t>0</a:t>
                      </a:r>
                      <a:endParaRPr lang="en-US" sz="16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200" b="1" i="0" u="none" strike="noStrike" dirty="0">
                          <a:solidFill>
                            <a:schemeClr val="tx1"/>
                          </a:solidFill>
                          <a:effectLst/>
                          <a:latin typeface="B Nazanin" panose="00000400000000000000" pitchFamily="2" charset="-78"/>
                          <a:cs typeface="B Titr" panose="00000700000000000000" pitchFamily="2" charset="-78"/>
                        </a:rPr>
                        <a:t>ابوموسی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mn-cs"/>
                        </a:rPr>
                        <a:t>14</a:t>
                      </a:r>
                      <a:endParaRPr lang="en-US" sz="14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0015"/>
                  </a:ext>
                </a:extLst>
              </a:tr>
              <a:tr h="268294">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186</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1237</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3885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23722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15762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11845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27607</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105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2227</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6079</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36518</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22561</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20036</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45257</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gridSpan="2">
                  <a:txBody>
                    <a:bodyPr/>
                    <a:lstStyle/>
                    <a:p>
                      <a:pPr algn="ctr" rtl="0" fontAlgn="ctr"/>
                      <a:r>
                        <a:rPr lang="fa-IR" sz="1400" u="none" strike="noStrike" dirty="0">
                          <a:solidFill>
                            <a:srgbClr val="FF0000"/>
                          </a:solidFill>
                          <a:effectLst/>
                          <a:cs typeface="B Titr" panose="00000700000000000000" pitchFamily="2" charset="-78"/>
                        </a:rPr>
                        <a:t>جمع</a:t>
                      </a:r>
                      <a:endParaRPr lang="fa-IR" sz="1400" b="1" i="0" u="none" strike="noStrike" dirty="0">
                        <a:solidFill>
                          <a:srgbClr val="FF0000"/>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extLst>
                  <a:ext uri="{0D108BD9-81ED-4DB2-BD59-A6C34878D82A}">
                    <a16:rowId xmlns:a16="http://schemas.microsoft.com/office/drawing/2014/main" val="2412322087"/>
                  </a:ext>
                </a:extLst>
              </a:tr>
            </a:tbl>
          </a:graphicData>
        </a:graphic>
      </p:graphicFrame>
      <p:sp>
        <p:nvSpPr>
          <p:cNvPr id="5" name="Title 1"/>
          <p:cNvSpPr txBox="1">
            <a:spLocks/>
          </p:cNvSpPr>
          <p:nvPr/>
        </p:nvSpPr>
        <p:spPr>
          <a:xfrm>
            <a:off x="2231136" y="137160"/>
            <a:ext cx="7772400" cy="86868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2400" b="1" dirty="0">
                <a:solidFill>
                  <a:schemeClr val="tx1"/>
                </a:solidFill>
                <a:cs typeface="B Titr" panose="00000700000000000000" pitchFamily="2" charset="-78"/>
              </a:rPr>
              <a:t>تعداد لام تهیه شده</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1250297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ext uri="{D42A27DB-BD31-4B8C-83A1-F6EECF244321}">
                <p14:modId xmlns:p14="http://schemas.microsoft.com/office/powerpoint/2010/main" val="2040578969"/>
              </p:ext>
            </p:extLst>
          </p:nvPr>
        </p:nvGraphicFramePr>
        <p:xfrm>
          <a:off x="785091" y="1450110"/>
          <a:ext cx="10640290" cy="5200065"/>
        </p:xfrm>
        <a:graphic>
          <a:graphicData uri="http://schemas.openxmlformats.org/drawingml/2006/table">
            <a:tbl>
              <a:tblPr firstRow="1" firstCol="1" bandRow="1">
                <a:tableStyleId>{BC89EF96-8CEA-46FF-86C4-4CE0E7609802}</a:tableStyleId>
              </a:tblPr>
              <a:tblGrid>
                <a:gridCol w="1584921">
                  <a:extLst>
                    <a:ext uri="{9D8B030D-6E8A-4147-A177-3AD203B41FA5}">
                      <a16:colId xmlns:a16="http://schemas.microsoft.com/office/drawing/2014/main" val="3203074907"/>
                    </a:ext>
                  </a:extLst>
                </a:gridCol>
                <a:gridCol w="1649802">
                  <a:extLst>
                    <a:ext uri="{9D8B030D-6E8A-4147-A177-3AD203B41FA5}">
                      <a16:colId xmlns:a16="http://schemas.microsoft.com/office/drawing/2014/main" val="515837146"/>
                    </a:ext>
                  </a:extLst>
                </a:gridCol>
                <a:gridCol w="1686876">
                  <a:extLst>
                    <a:ext uri="{9D8B030D-6E8A-4147-A177-3AD203B41FA5}">
                      <a16:colId xmlns:a16="http://schemas.microsoft.com/office/drawing/2014/main" val="1929025908"/>
                    </a:ext>
                  </a:extLst>
                </a:gridCol>
                <a:gridCol w="1423939">
                  <a:extLst>
                    <a:ext uri="{9D8B030D-6E8A-4147-A177-3AD203B41FA5}">
                      <a16:colId xmlns:a16="http://schemas.microsoft.com/office/drawing/2014/main" val="197720519"/>
                    </a:ext>
                  </a:extLst>
                </a:gridCol>
                <a:gridCol w="1786312">
                  <a:extLst>
                    <a:ext uri="{9D8B030D-6E8A-4147-A177-3AD203B41FA5}">
                      <a16:colId xmlns:a16="http://schemas.microsoft.com/office/drawing/2014/main" val="3129252250"/>
                    </a:ext>
                  </a:extLst>
                </a:gridCol>
                <a:gridCol w="1596282">
                  <a:extLst>
                    <a:ext uri="{9D8B030D-6E8A-4147-A177-3AD203B41FA5}">
                      <a16:colId xmlns:a16="http://schemas.microsoft.com/office/drawing/2014/main" val="393706379"/>
                    </a:ext>
                  </a:extLst>
                </a:gridCol>
                <a:gridCol w="912158">
                  <a:extLst>
                    <a:ext uri="{9D8B030D-6E8A-4147-A177-3AD203B41FA5}">
                      <a16:colId xmlns:a16="http://schemas.microsoft.com/office/drawing/2014/main" val="3774993147"/>
                    </a:ext>
                  </a:extLst>
                </a:gridCol>
              </a:tblGrid>
              <a:tr h="299021">
                <a:tc gridSpan="4">
                  <a:txBody>
                    <a:bodyPr/>
                    <a:lstStyle/>
                    <a:p>
                      <a:pPr algn="ctr" rtl="0" fontAlgn="ctr"/>
                      <a:r>
                        <a:rPr lang="fa-IR" sz="1800" u="none" strike="noStrike" dirty="0">
                          <a:effectLst/>
                          <a:cs typeface="B Titr" panose="00000700000000000000" pitchFamily="2" charset="-78"/>
                        </a:rPr>
                        <a:t>طبقه بندی اپیدمیولوژیک</a:t>
                      </a: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pPr algn="ctr" rtl="0" fontAlgn="ctr"/>
                      <a:endParaRPr lang="fa-IR" sz="18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tc hMerge="1">
                  <a:txBody>
                    <a:bodyPr/>
                    <a:lstStyle/>
                    <a:p>
                      <a:endParaRPr lang="en-US"/>
                    </a:p>
                  </a:txBody>
                  <a:tcPr/>
                </a:tc>
                <a:tc rowSpan="2">
                  <a:txBody>
                    <a:bodyPr/>
                    <a:lstStyle/>
                    <a:p>
                      <a:pPr algn="ctr" rtl="0" fontAlgn="ctr"/>
                      <a:r>
                        <a:rPr lang="fa-IR" sz="1400" u="none" strike="noStrike" dirty="0">
                          <a:effectLst/>
                          <a:cs typeface="B Titr" panose="00000700000000000000" pitchFamily="2" charset="-78"/>
                        </a:rPr>
                        <a:t>تعداد مثبت</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rowSpan="2">
                  <a:txBody>
                    <a:bodyPr/>
                    <a:lstStyle/>
                    <a:p>
                      <a:pPr algn="ctr" rtl="0" fontAlgn="ctr"/>
                      <a:r>
                        <a:rPr lang="fa-IR" sz="1400" u="none" strike="noStrike" dirty="0">
                          <a:effectLst/>
                          <a:cs typeface="B Titr" panose="00000700000000000000" pitchFamily="2" charset="-78"/>
                        </a:rPr>
                        <a:t>نام شهرستان</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rowSpan="2">
                  <a:txBody>
                    <a:bodyPr/>
                    <a:lstStyle/>
                    <a:p>
                      <a:pPr algn="ctr" rtl="0" fontAlgn="ctr"/>
                      <a:r>
                        <a:rPr lang="fa-IR" sz="1400" u="none" strike="noStrike" dirty="0">
                          <a:effectLst/>
                          <a:cs typeface="B Titr" panose="00000700000000000000" pitchFamily="2" charset="-78"/>
                        </a:rPr>
                        <a:t>ردیف</a:t>
                      </a:r>
                      <a:endParaRPr lang="fa-IR" sz="1400" b="1" i="0" u="none" strike="noStrike" dirty="0">
                        <a:solidFill>
                          <a:schemeClr val="bg1"/>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extLst>
                  <a:ext uri="{0D108BD9-81ED-4DB2-BD59-A6C34878D82A}">
                    <a16:rowId xmlns:a16="http://schemas.microsoft.com/office/drawing/2014/main" val="902888712"/>
                  </a:ext>
                </a:extLst>
              </a:tr>
              <a:tr h="426394">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وارده از خارج کشور</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Nazanin" panose="00000400000000000000" pitchFamily="2" charset="-78"/>
                        </a:rPr>
                        <a:t>وارده از داخل کشور</a:t>
                      </a:r>
                    </a:p>
                  </a:txBody>
                  <a:tcPr marL="2981" marR="2981" marT="5300" marB="0" anchor="ctr">
                    <a:cell3D prstMaterial="dkEdge">
                      <a:bevel/>
                      <a:lightRig rig="flood" dir="t"/>
                    </a:cell3D>
                  </a:tcPr>
                </a:tc>
                <a:tc>
                  <a:txBody>
                    <a:bodyPr/>
                    <a:lstStyle/>
                    <a:p>
                      <a:pPr algn="ctr" rtl="0" fontAlgn="ctr"/>
                      <a:r>
                        <a:rPr lang="fa-IR" sz="1400" b="1" u="none" strike="noStrike" dirty="0">
                          <a:effectLst/>
                          <a:cs typeface="B Nazanin" panose="00000400000000000000" pitchFamily="2" charset="-78"/>
                        </a:rPr>
                        <a:t>انتقال از وارده</a:t>
                      </a:r>
                      <a:endParaRPr lang="fa-IR" sz="1400" b="1" i="0" u="none" strike="noStrike" dirty="0">
                        <a:solidFill>
                          <a:schemeClr val="bg1"/>
                        </a:solidFill>
                        <a:effectLst/>
                        <a:latin typeface="B Nazanin" panose="00000400000000000000" pitchFamily="2" charset="-78"/>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u="none" strike="noStrike" dirty="0">
                          <a:effectLst/>
                          <a:cs typeface="B Nazanin" panose="00000400000000000000" pitchFamily="2" charset="-78"/>
                        </a:rPr>
                        <a:t>انتقال</a:t>
                      </a:r>
                      <a:r>
                        <a:rPr lang="fa-IR" sz="1400" b="1" u="none" strike="noStrike" baseline="0" dirty="0">
                          <a:effectLst/>
                          <a:cs typeface="B Nazanin" panose="00000400000000000000" pitchFamily="2" charset="-78"/>
                        </a:rPr>
                        <a:t> محلی</a:t>
                      </a:r>
                      <a:endParaRPr lang="fa-IR" sz="1400" b="1" i="0" u="none" strike="noStrike" dirty="0">
                        <a:solidFill>
                          <a:schemeClr val="bg1"/>
                        </a:solidFill>
                        <a:effectLst/>
                        <a:latin typeface="B Nazanin" panose="00000400000000000000" pitchFamily="2" charset="-78"/>
                        <a:cs typeface="B Nazanin" panose="00000400000000000000" pitchFamily="2" charset="-78"/>
                      </a:endParaRPr>
                    </a:p>
                  </a:txBody>
                  <a:tcPr marL="2981" marR="2981" marT="5300" marB="0" anchor="ctr">
                    <a:cell3D prstMaterial="dkEdge">
                      <a:bevel/>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027605"/>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58</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جاسک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1</a:t>
                      </a:r>
                    </a:p>
                  </a:txBody>
                  <a:tcPr marL="2981" marR="2981" marT="5300" marB="0" anchor="ctr">
                    <a:cell3D prstMaterial="dkEdge">
                      <a:bevel/>
                      <a:lightRig rig="flood" dir="t"/>
                    </a:cell3D>
                  </a:tcPr>
                </a:tc>
                <a:extLst>
                  <a:ext uri="{0D108BD9-81ED-4DB2-BD59-A6C34878D82A}">
                    <a16:rowId xmlns:a16="http://schemas.microsoft.com/office/drawing/2014/main" val="324218337"/>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رودان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2</a:t>
                      </a:r>
                    </a:p>
                  </a:txBody>
                  <a:tcPr marL="2981" marR="2981" marT="5300" marB="0" anchor="ctr">
                    <a:cell3D prstMaterial="dkEdge">
                      <a:bevel/>
                      <a:lightRig rig="flood" dir="t"/>
                    </a:cell3D>
                  </a:tcPr>
                </a:tc>
                <a:extLst>
                  <a:ext uri="{0D108BD9-81ED-4DB2-BD59-A6C34878D82A}">
                    <a16:rowId xmlns:a16="http://schemas.microsoft.com/office/drawing/2014/main" val="2865764720"/>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4</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44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بندرعباس</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3</a:t>
                      </a:r>
                    </a:p>
                  </a:txBody>
                  <a:tcPr marL="2981" marR="2981" marT="5300" marB="0" anchor="ctr">
                    <a:cell3D prstMaterial="dkEdge">
                      <a:bevel/>
                      <a:lightRig rig="flood" dir="t"/>
                    </a:cell3D>
                  </a:tcPr>
                </a:tc>
                <a:extLst>
                  <a:ext uri="{0D108BD9-81ED-4DB2-BD59-A6C34878D82A}">
                    <a16:rowId xmlns:a16="http://schemas.microsoft.com/office/drawing/2014/main" val="444286603"/>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میناب</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4</a:t>
                      </a:r>
                    </a:p>
                  </a:txBody>
                  <a:tcPr marL="2981" marR="2981" marT="5300" marB="0" anchor="ctr">
                    <a:cell3D prstMaterial="dkEdge">
                      <a:bevel/>
                      <a:lightRig rig="flood" dir="t"/>
                    </a:cell3D>
                  </a:tcPr>
                </a:tc>
                <a:extLst>
                  <a:ext uri="{0D108BD9-81ED-4DB2-BD59-A6C34878D82A}">
                    <a16:rowId xmlns:a16="http://schemas.microsoft.com/office/drawing/2014/main" val="3119409609"/>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بندرلنگه</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5</a:t>
                      </a:r>
                    </a:p>
                  </a:txBody>
                  <a:tcPr marL="2981" marR="2981" marT="5300" marB="0" anchor="ctr">
                    <a:cell3D prstMaterial="dkEdge">
                      <a:bevel/>
                      <a:lightRig rig="flood" dir="t"/>
                    </a:cell3D>
                  </a:tcPr>
                </a:tc>
                <a:extLst>
                  <a:ext uri="{0D108BD9-81ED-4DB2-BD59-A6C34878D82A}">
                    <a16:rowId xmlns:a16="http://schemas.microsoft.com/office/drawing/2014/main" val="4220386201"/>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بستک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6</a:t>
                      </a:r>
                    </a:p>
                  </a:txBody>
                  <a:tcPr marL="2981" marR="2981" marT="5300" marB="0" anchor="ctr">
                    <a:cell3D prstMaterial="dkEdge">
                      <a:bevel/>
                      <a:lightRig rig="flood" dir="t"/>
                    </a:cell3D>
                  </a:tcPr>
                </a:tc>
                <a:extLst>
                  <a:ext uri="{0D108BD9-81ED-4DB2-BD59-A6C34878D82A}">
                    <a16:rowId xmlns:a16="http://schemas.microsoft.com/office/drawing/2014/main" val="4053719355"/>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قشم</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7</a:t>
                      </a:r>
                    </a:p>
                  </a:txBody>
                  <a:tcPr marL="2981" marR="2981" marT="5300" marB="0" anchor="ctr">
                    <a:cell3D prstMaterial="dkEdge">
                      <a:bevel/>
                      <a:lightRig rig="flood" dir="t"/>
                    </a:cell3D>
                  </a:tcPr>
                </a:tc>
                <a:extLst>
                  <a:ext uri="{0D108BD9-81ED-4DB2-BD59-A6C34878D82A}">
                    <a16:rowId xmlns:a16="http://schemas.microsoft.com/office/drawing/2014/main" val="1096778985"/>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بشاگرد</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8</a:t>
                      </a:r>
                    </a:p>
                  </a:txBody>
                  <a:tcPr marL="2981" marR="2981" marT="5300" marB="0" anchor="ctr">
                    <a:cell3D prstMaterial="dkEdge">
                      <a:bevel/>
                      <a:lightRig rig="flood" dir="t"/>
                    </a:cell3D>
                  </a:tcPr>
                </a:tc>
                <a:extLst>
                  <a:ext uri="{0D108BD9-81ED-4DB2-BD59-A6C34878D82A}">
                    <a16:rowId xmlns:a16="http://schemas.microsoft.com/office/drawing/2014/main" val="2893771009"/>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پارسیان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9</a:t>
                      </a:r>
                    </a:p>
                  </a:txBody>
                  <a:tcPr marL="2981" marR="2981" marT="5300" marB="0" anchor="ctr">
                    <a:cell3D prstMaterial="dkEdge">
                      <a:bevel/>
                      <a:lightRig rig="flood" dir="t"/>
                    </a:cell3D>
                  </a:tcPr>
                </a:tc>
                <a:extLst>
                  <a:ext uri="{0D108BD9-81ED-4DB2-BD59-A6C34878D82A}">
                    <a16:rowId xmlns:a16="http://schemas.microsoft.com/office/drawing/2014/main" val="1545400329"/>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بندرخمیر</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10</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56459785"/>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حاجی آباد</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11</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2800703559"/>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کیش</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12</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3716144644"/>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سیریک</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13</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453756914"/>
                  </a:ext>
                </a:extLst>
              </a:tr>
              <a:tr h="298310">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ابوموسی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14</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2373592690"/>
                  </a:ext>
                </a:extLst>
              </a:tr>
              <a:tr h="298310">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209</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225</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gridSpan="2">
                  <a:txBody>
                    <a:bodyPr/>
                    <a:lstStyle/>
                    <a:p>
                      <a:pPr algn="ctr" rtl="0" fontAlgn="ctr"/>
                      <a:r>
                        <a:rPr lang="fa-IR" sz="1400" u="none" strike="noStrike" dirty="0">
                          <a:solidFill>
                            <a:srgbClr val="FF0000"/>
                          </a:solidFill>
                          <a:effectLst/>
                          <a:cs typeface="B Titr" panose="00000700000000000000" pitchFamily="2" charset="-78"/>
                        </a:rPr>
                        <a:t>جمع</a:t>
                      </a:r>
                      <a:endParaRPr lang="fa-IR" sz="1400" b="1" i="0" u="none" strike="noStrike" dirty="0">
                        <a:solidFill>
                          <a:srgbClr val="FF0000"/>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extLst>
                  <a:ext uri="{0D108BD9-81ED-4DB2-BD59-A6C34878D82A}">
                    <a16:rowId xmlns:a16="http://schemas.microsoft.com/office/drawing/2014/main" val="2412322087"/>
                  </a:ext>
                </a:extLst>
              </a:tr>
            </a:tbl>
          </a:graphicData>
        </a:graphic>
      </p:graphicFrame>
      <p:sp>
        <p:nvSpPr>
          <p:cNvPr id="5" name="Title 1"/>
          <p:cNvSpPr txBox="1">
            <a:spLocks/>
          </p:cNvSpPr>
          <p:nvPr/>
        </p:nvSpPr>
        <p:spPr>
          <a:xfrm>
            <a:off x="1472223" y="173182"/>
            <a:ext cx="9056077" cy="97550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2000" b="1" dirty="0">
                <a:solidFill>
                  <a:schemeClr val="tx1"/>
                </a:solidFill>
                <a:cs typeface="B Titr" panose="00000700000000000000" pitchFamily="2" charset="-78"/>
              </a:rPr>
              <a:t>طبقه بندی اپیدمیولوژیک موارد مثبت مالاریا تا 29مهر ماه سال </a:t>
            </a:r>
            <a:r>
              <a:rPr lang="fa-IR" sz="2000" b="1" u="sng" dirty="0">
                <a:solidFill>
                  <a:schemeClr val="tx1"/>
                </a:solidFill>
                <a:cs typeface="B Titr" panose="00000700000000000000" pitchFamily="2" charset="-78"/>
              </a:rPr>
              <a:t>1402</a:t>
            </a:r>
            <a:r>
              <a:rPr lang="fa-IR" sz="2000" b="1" dirty="0">
                <a:solidFill>
                  <a:schemeClr val="tx1"/>
                </a:solidFill>
                <a:cs typeface="B Titr" panose="00000700000000000000" pitchFamily="2" charset="-78"/>
              </a:rPr>
              <a:t> به تفکیک شهرستان</a:t>
            </a:r>
            <a:endParaRPr lang="en-US" sz="2000" dirty="0">
              <a:solidFill>
                <a:schemeClr val="tx1"/>
              </a:solidFill>
              <a:cs typeface="B Titr" panose="00000700000000000000" pitchFamily="2" charset="-78"/>
            </a:endParaRPr>
          </a:p>
        </p:txBody>
      </p:sp>
    </p:spTree>
    <p:extLst>
      <p:ext uri="{BB962C8B-B14F-4D97-AF65-F5344CB8AC3E}">
        <p14:creationId xmlns:p14="http://schemas.microsoft.com/office/powerpoint/2010/main" val="2836320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p:cNvGraphicFramePr>
          <p:nvPr>
            <p:extLst>
              <p:ext uri="{D42A27DB-BD31-4B8C-83A1-F6EECF244321}">
                <p14:modId xmlns:p14="http://schemas.microsoft.com/office/powerpoint/2010/main" val="31728325"/>
              </p:ext>
            </p:extLst>
          </p:nvPr>
        </p:nvGraphicFramePr>
        <p:xfrm>
          <a:off x="360218" y="1292074"/>
          <a:ext cx="11397673" cy="5069866"/>
        </p:xfrm>
        <a:graphic>
          <a:graphicData uri="http://schemas.openxmlformats.org/drawingml/2006/table">
            <a:tbl>
              <a:tblPr firstRow="1" firstCol="1" bandRow="1">
                <a:tableStyleId>{BC89EF96-8CEA-46FF-86C4-4CE0E7609802}</a:tableStyleId>
              </a:tblPr>
              <a:tblGrid>
                <a:gridCol w="1539340">
                  <a:extLst>
                    <a:ext uri="{9D8B030D-6E8A-4147-A177-3AD203B41FA5}">
                      <a16:colId xmlns:a16="http://schemas.microsoft.com/office/drawing/2014/main" val="20000"/>
                    </a:ext>
                  </a:extLst>
                </a:gridCol>
                <a:gridCol w="1539340">
                  <a:extLst>
                    <a:ext uri="{9D8B030D-6E8A-4147-A177-3AD203B41FA5}">
                      <a16:colId xmlns:a16="http://schemas.microsoft.com/office/drawing/2014/main" val="20001"/>
                    </a:ext>
                  </a:extLst>
                </a:gridCol>
                <a:gridCol w="1539340">
                  <a:extLst>
                    <a:ext uri="{9D8B030D-6E8A-4147-A177-3AD203B41FA5}">
                      <a16:colId xmlns:a16="http://schemas.microsoft.com/office/drawing/2014/main" val="20002"/>
                    </a:ext>
                  </a:extLst>
                </a:gridCol>
                <a:gridCol w="1989105">
                  <a:extLst>
                    <a:ext uri="{9D8B030D-6E8A-4147-A177-3AD203B41FA5}">
                      <a16:colId xmlns:a16="http://schemas.microsoft.com/office/drawing/2014/main" val="20003"/>
                    </a:ext>
                  </a:extLst>
                </a:gridCol>
                <a:gridCol w="1410083">
                  <a:extLst>
                    <a:ext uri="{9D8B030D-6E8A-4147-A177-3AD203B41FA5}">
                      <a16:colId xmlns:a16="http://schemas.microsoft.com/office/drawing/2014/main" val="20005"/>
                    </a:ext>
                  </a:extLst>
                </a:gridCol>
                <a:gridCol w="1218833">
                  <a:extLst>
                    <a:ext uri="{9D8B030D-6E8A-4147-A177-3AD203B41FA5}">
                      <a16:colId xmlns:a16="http://schemas.microsoft.com/office/drawing/2014/main" val="3129252250"/>
                    </a:ext>
                  </a:extLst>
                </a:gridCol>
                <a:gridCol w="1375586">
                  <a:extLst>
                    <a:ext uri="{9D8B030D-6E8A-4147-A177-3AD203B41FA5}">
                      <a16:colId xmlns:a16="http://schemas.microsoft.com/office/drawing/2014/main" val="393706379"/>
                    </a:ext>
                  </a:extLst>
                </a:gridCol>
                <a:gridCol w="786046">
                  <a:extLst>
                    <a:ext uri="{9D8B030D-6E8A-4147-A177-3AD203B41FA5}">
                      <a16:colId xmlns:a16="http://schemas.microsoft.com/office/drawing/2014/main" val="3774993147"/>
                    </a:ext>
                  </a:extLst>
                </a:gridCol>
              </a:tblGrid>
              <a:tr h="844594">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Titr" panose="00000700000000000000" pitchFamily="2" charset="-78"/>
                        </a:rPr>
                        <a:t>تعداد کانون های محتمل جدید</a:t>
                      </a:r>
                    </a:p>
                  </a:txBody>
                  <a:tcPr marL="2981" marR="2981" marT="5300" marB="0" anchor="ctr">
                    <a:cell3D prstMaterial="dkEdge">
                      <a:bevel/>
                      <a:lightRig rig="flood" dir="t"/>
                    </a:cell3D>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400" b="1" u="none" strike="noStrike" kern="1200" dirty="0">
                          <a:solidFill>
                            <a:schemeClr val="tx1"/>
                          </a:solidFill>
                          <a:effectLst/>
                          <a:latin typeface="+mn-lt"/>
                          <a:ea typeface="+mn-ea"/>
                          <a:cs typeface="B Titr" panose="00000700000000000000" pitchFamily="2" charset="-78"/>
                        </a:rPr>
                        <a:t>تعداد کانون های غیر فعال قدیمی</a:t>
                      </a:r>
                    </a:p>
                    <a:p>
                      <a:pPr marL="0" algn="ctr" defTabSz="914400" rtl="0" eaLnBrk="1" fontAlgn="ctr" latinLnBrk="0" hangingPunct="1"/>
                      <a:endParaRPr lang="fa-IR" sz="1400" b="1" u="none" strike="noStrike" kern="1200" dirty="0">
                        <a:solidFill>
                          <a:schemeClr val="tx1"/>
                        </a:solidFill>
                        <a:effectLst/>
                        <a:latin typeface="+mn-lt"/>
                        <a:ea typeface="+mn-ea"/>
                        <a:cs typeface="B Titr" panose="00000700000000000000" pitchFamily="2" charset="-78"/>
                      </a:endParaRPr>
                    </a:p>
                  </a:txBody>
                  <a:tcPr marL="2981" marR="2981" marT="5300" marB="0" anchor="ctr">
                    <a:cell3D prstMaterial="dkEdge">
                      <a:bevel/>
                      <a:lightRig rig="flood" dir="t"/>
                    </a:cell3D>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400" b="1" u="none" strike="noStrike" kern="1200" dirty="0">
                          <a:solidFill>
                            <a:schemeClr val="tx1"/>
                          </a:solidFill>
                          <a:effectLst/>
                          <a:latin typeface="+mn-lt"/>
                          <a:ea typeface="+mn-ea"/>
                          <a:cs typeface="B Titr" panose="00000700000000000000" pitchFamily="2" charset="-78"/>
                        </a:rPr>
                        <a:t>تعداد کانون های فعال قدیمی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Titr" panose="00000700000000000000" pitchFamily="2" charset="-78"/>
                        </a:rPr>
                        <a:t>تعداد کانون های فعال جدید</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Titr" panose="00000700000000000000" pitchFamily="2" charset="-78"/>
                        </a:rPr>
                        <a:t>تعداد کانون های پاک</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Titr" panose="00000700000000000000" pitchFamily="2" charset="-78"/>
                        </a:rPr>
                        <a:t>تعداد کل کانون</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Titr" panose="00000700000000000000" pitchFamily="2" charset="-78"/>
                        </a:rPr>
                        <a:t>نام شهرستان</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400" b="1" u="none" strike="noStrike" kern="1200" dirty="0">
                          <a:solidFill>
                            <a:schemeClr val="tx1"/>
                          </a:solidFill>
                          <a:effectLst/>
                          <a:latin typeface="+mn-lt"/>
                          <a:ea typeface="+mn-ea"/>
                          <a:cs typeface="B Titr" panose="00000700000000000000" pitchFamily="2" charset="-78"/>
                        </a:rPr>
                        <a:t>ردیف</a:t>
                      </a:r>
                    </a:p>
                  </a:txBody>
                  <a:tcPr marL="2981" marR="2981" marT="5300" marB="0" anchor="ctr">
                    <a:cell3D prstMaterial="dkEdge">
                      <a:bevel/>
                      <a:lightRig rig="flood" dir="t"/>
                    </a:cell3D>
                  </a:tcPr>
                </a:tc>
                <a:extLst>
                  <a:ext uri="{0D108BD9-81ED-4DB2-BD59-A6C34878D82A}">
                    <a16:rowId xmlns:a16="http://schemas.microsoft.com/office/drawing/2014/main" val="902888712"/>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18</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156</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176</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جاسک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1</a:t>
                      </a:r>
                    </a:p>
                  </a:txBody>
                  <a:tcPr marL="2981" marR="2981" marT="5300" marB="0" anchor="ctr">
                    <a:cell3D prstMaterial="dkEdge">
                      <a:bevel/>
                      <a:lightRig rig="flood" dir="t"/>
                    </a:cell3D>
                  </a:tcPr>
                </a:tc>
                <a:extLst>
                  <a:ext uri="{0D108BD9-81ED-4DB2-BD59-A6C34878D82A}">
                    <a16:rowId xmlns:a16="http://schemas.microsoft.com/office/drawing/2014/main" val="324218337"/>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196</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205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رودان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2</a:t>
                      </a:r>
                    </a:p>
                  </a:txBody>
                  <a:tcPr marL="2981" marR="2981" marT="5300" marB="0" anchor="ctr">
                    <a:cell3D prstMaterial="dkEdge">
                      <a:bevel/>
                      <a:lightRig rig="flood" dir="t"/>
                    </a:cell3D>
                  </a:tcPr>
                </a:tc>
                <a:extLst>
                  <a:ext uri="{0D108BD9-81ED-4DB2-BD59-A6C34878D82A}">
                    <a16:rowId xmlns:a16="http://schemas.microsoft.com/office/drawing/2014/main" val="2865764720"/>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297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318</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بندرعباس</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3</a:t>
                      </a:r>
                    </a:p>
                  </a:txBody>
                  <a:tcPr marL="2981" marR="2981" marT="5300" marB="0" anchor="ctr">
                    <a:cell3D prstMaterial="dkEdge">
                      <a:bevel/>
                      <a:lightRig rig="flood" dir="t"/>
                    </a:cell3D>
                  </a:tcPr>
                </a:tc>
                <a:extLst>
                  <a:ext uri="{0D108BD9-81ED-4DB2-BD59-A6C34878D82A}">
                    <a16:rowId xmlns:a16="http://schemas.microsoft.com/office/drawing/2014/main" val="444286603"/>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249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254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میناب</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4</a:t>
                      </a:r>
                    </a:p>
                  </a:txBody>
                  <a:tcPr marL="2981" marR="2981" marT="5300" marB="0" anchor="ctr">
                    <a:cell3D prstMaterial="dkEdge">
                      <a:bevel/>
                      <a:lightRig rig="flood" dir="t"/>
                    </a:cell3D>
                  </a:tcPr>
                </a:tc>
                <a:extLst>
                  <a:ext uri="{0D108BD9-81ED-4DB2-BD59-A6C34878D82A}">
                    <a16:rowId xmlns:a16="http://schemas.microsoft.com/office/drawing/2014/main" val="3119409609"/>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129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132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بندرلنگه</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5</a:t>
                      </a:r>
                    </a:p>
                  </a:txBody>
                  <a:tcPr marL="2981" marR="2981" marT="5300" marB="0" anchor="ctr">
                    <a:cell3D prstMaterial="dkEdge">
                      <a:bevel/>
                      <a:lightRig rig="flood" dir="t"/>
                    </a:cell3D>
                  </a:tcPr>
                </a:tc>
                <a:extLst>
                  <a:ext uri="{0D108BD9-81ED-4DB2-BD59-A6C34878D82A}">
                    <a16:rowId xmlns:a16="http://schemas.microsoft.com/office/drawing/2014/main" val="4220386201"/>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99</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100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بستک</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6</a:t>
                      </a:r>
                    </a:p>
                  </a:txBody>
                  <a:tcPr marL="2981" marR="2981" marT="5300" marB="0" anchor="ctr">
                    <a:cell3D prstMaterial="dkEdge">
                      <a:bevel/>
                      <a:lightRig rig="flood" dir="t"/>
                    </a:cell3D>
                  </a:tcPr>
                </a:tc>
                <a:extLst>
                  <a:ext uri="{0D108BD9-81ED-4DB2-BD59-A6C34878D82A}">
                    <a16:rowId xmlns:a16="http://schemas.microsoft.com/office/drawing/2014/main" val="4053719355"/>
                  </a:ext>
                </a:extLst>
              </a:tr>
              <a:tr h="250952">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57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قشم</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7</a:t>
                      </a:r>
                    </a:p>
                  </a:txBody>
                  <a:tcPr marL="2981" marR="2981" marT="5300" marB="0" anchor="ctr">
                    <a:cell3D prstMaterial="dkEdge">
                      <a:bevel/>
                      <a:lightRig rig="flood" dir="t"/>
                    </a:cell3D>
                  </a:tcPr>
                </a:tc>
                <a:extLst>
                  <a:ext uri="{0D108BD9-81ED-4DB2-BD59-A6C34878D82A}">
                    <a16:rowId xmlns:a16="http://schemas.microsoft.com/office/drawing/2014/main" val="1096778985"/>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68</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بشاگرد</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8</a:t>
                      </a:r>
                    </a:p>
                  </a:txBody>
                  <a:tcPr marL="2981" marR="2981" marT="5300" marB="0" anchor="ctr">
                    <a:cell3D prstMaterial="dkEdge">
                      <a:bevel/>
                      <a:lightRig rig="flood" dir="t"/>
                    </a:cell3D>
                  </a:tcPr>
                </a:tc>
                <a:extLst>
                  <a:ext uri="{0D108BD9-81ED-4DB2-BD59-A6C34878D82A}">
                    <a16:rowId xmlns:a16="http://schemas.microsoft.com/office/drawing/2014/main" val="2893771009"/>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34</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37</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پارسیان</a:t>
                      </a:r>
                    </a:p>
                  </a:txBody>
                  <a:tcPr marL="2981" marR="2981" marT="5300" marB="0" anchor="ctr">
                    <a:cell3D prstMaterial="dkEdge">
                      <a:bevel/>
                      <a:lightRig rig="flood" dir="t"/>
                    </a:cell3D>
                  </a:tcPr>
                </a:tc>
                <a:tc>
                  <a:txBody>
                    <a:bodyPr/>
                    <a:lstStyle/>
                    <a:p>
                      <a:pPr marL="0" algn="ctr" defTabSz="914400" rtl="0" eaLnBrk="1" fontAlgn="ctr" latinLnBrk="0" hangingPunct="1"/>
                      <a:r>
                        <a:rPr lang="en-US" sz="1600" b="1" u="none" strike="noStrike" kern="1200" dirty="0">
                          <a:solidFill>
                            <a:schemeClr val="tx1"/>
                          </a:solidFill>
                          <a:effectLst/>
                          <a:latin typeface="+mn-lt"/>
                          <a:ea typeface="+mn-ea"/>
                          <a:cs typeface="+mn-cs"/>
                        </a:rPr>
                        <a:t>9</a:t>
                      </a:r>
                    </a:p>
                  </a:txBody>
                  <a:tcPr marL="2981" marR="2981" marT="5300" marB="0" anchor="ctr">
                    <a:cell3D prstMaterial="dkEdge">
                      <a:bevel/>
                      <a:lightRig rig="flood" dir="t"/>
                    </a:cell3D>
                  </a:tcPr>
                </a:tc>
                <a:extLst>
                  <a:ext uri="{0D108BD9-81ED-4DB2-BD59-A6C34878D82A}">
                    <a16:rowId xmlns:a16="http://schemas.microsoft.com/office/drawing/2014/main" val="1545400329"/>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72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بندرخمیر</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10</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56459785"/>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201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202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حاجی آباد</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11</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2800703559"/>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کیش</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12</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3716144644"/>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81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82</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سیریک</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13</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0013"/>
                  </a:ext>
                </a:extLst>
              </a:tr>
              <a:tr h="249683">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0</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chemeClr val="dk1"/>
                          </a:solidFill>
                          <a:latin typeface="+mn-lt"/>
                          <a:ea typeface="+mn-ea"/>
                          <a:cs typeface="B Nazanin" panose="00000400000000000000" pitchFamily="2" charset="-78"/>
                        </a:rPr>
                        <a:t>1</a:t>
                      </a:r>
                      <a:endParaRPr lang="en-US" sz="1800" b="1" kern="1200" dirty="0">
                        <a:solidFill>
                          <a:schemeClr val="dk1"/>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algn="ctr" rtl="0" fontAlgn="ctr"/>
                      <a:r>
                        <a:rPr lang="fa-IR" sz="1400" b="1" i="0" u="none" strike="noStrike" dirty="0">
                          <a:solidFill>
                            <a:schemeClr val="tx1"/>
                          </a:solidFill>
                          <a:effectLst/>
                          <a:latin typeface="B Nazanin" panose="00000400000000000000" pitchFamily="2" charset="-78"/>
                          <a:cs typeface="B Titr" panose="00000700000000000000" pitchFamily="2" charset="-78"/>
                        </a:rPr>
                        <a:t>ابوموسی</a:t>
                      </a:r>
                    </a:p>
                  </a:txBody>
                  <a:tcPr marL="2981" marR="2981" marT="5300" marB="0" anchor="ctr">
                    <a:cell3D prstMaterial="dkEdge">
                      <a:bevel/>
                      <a:lightRig rig="flood" dir="t"/>
                    </a:cell3D>
                  </a:tcPr>
                </a:tc>
                <a:tc>
                  <a:txBody>
                    <a:bodyPr/>
                    <a:lstStyle/>
                    <a:p>
                      <a:pPr marL="0" algn="ctr" defTabSz="914400" rtl="0" eaLnBrk="1" fontAlgn="ctr" latinLnBrk="0" hangingPunct="1"/>
                      <a:r>
                        <a:rPr lang="fa-IR" sz="1600" b="1" u="none" strike="noStrike" kern="1200" dirty="0">
                          <a:solidFill>
                            <a:schemeClr val="tx1"/>
                          </a:solidFill>
                          <a:effectLst/>
                          <a:latin typeface="+mn-lt"/>
                          <a:ea typeface="+mn-ea"/>
                          <a:cs typeface="+mn-cs"/>
                        </a:rPr>
                        <a:t>14</a:t>
                      </a:r>
                      <a:endParaRPr lang="en-US" sz="1600" b="1" u="none" strike="noStrike" kern="1200" dirty="0">
                        <a:solidFill>
                          <a:schemeClr val="tx1"/>
                        </a:solidFill>
                        <a:effectLst/>
                        <a:latin typeface="+mn-lt"/>
                        <a:ea typeface="+mn-ea"/>
                        <a:cs typeface="+mn-cs"/>
                      </a:endParaRPr>
                    </a:p>
                  </a:txBody>
                  <a:tcPr marL="2981" marR="2981" marT="5300" marB="0" anchor="ctr">
                    <a:cell3D prstMaterial="dkEdge">
                      <a:bevel/>
                      <a:lightRig rig="flood" dir="t"/>
                    </a:cell3D>
                  </a:tcPr>
                </a:tc>
                <a:extLst>
                  <a:ext uri="{0D108BD9-81ED-4DB2-BD59-A6C34878D82A}">
                    <a16:rowId xmlns:a16="http://schemas.microsoft.com/office/drawing/2014/main" val="10014"/>
                  </a:ext>
                </a:extLst>
              </a:tr>
              <a:tr h="310592">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72</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4</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1640</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a:txBody>
                    <a:bodyPr/>
                    <a:lstStyle/>
                    <a:p>
                      <a:pPr marL="0" algn="ctr" defTabSz="914400" rtl="0" eaLnBrk="1" fontAlgn="ctr" latinLnBrk="0" hangingPunct="1"/>
                      <a:r>
                        <a:rPr lang="fa-IR" sz="1800" b="1" kern="1200" dirty="0">
                          <a:solidFill>
                            <a:srgbClr val="FF0000"/>
                          </a:solidFill>
                          <a:latin typeface="+mn-lt"/>
                          <a:ea typeface="+mn-ea"/>
                          <a:cs typeface="B Nazanin" panose="00000400000000000000" pitchFamily="2" charset="-78"/>
                        </a:rPr>
                        <a:t>1717</a:t>
                      </a:r>
                      <a:endParaRPr lang="en-US" sz="1800" b="1" kern="1200" dirty="0">
                        <a:solidFill>
                          <a:srgbClr val="FF0000"/>
                        </a:solidFill>
                        <a:latin typeface="+mn-lt"/>
                        <a:ea typeface="+mn-ea"/>
                        <a:cs typeface="B Nazanin" panose="00000400000000000000" pitchFamily="2" charset="-78"/>
                      </a:endParaRPr>
                    </a:p>
                  </a:txBody>
                  <a:tcPr marL="2981" marR="2981" marT="5300" marB="0" anchor="ctr">
                    <a:cell3D prstMaterial="dkEdge">
                      <a:bevel/>
                      <a:lightRig rig="flood" dir="t"/>
                    </a:cell3D>
                  </a:tcPr>
                </a:tc>
                <a:tc gridSpan="2">
                  <a:txBody>
                    <a:bodyPr/>
                    <a:lstStyle/>
                    <a:p>
                      <a:pPr algn="ctr" rtl="0" fontAlgn="ctr"/>
                      <a:r>
                        <a:rPr lang="fa-IR" sz="1400" u="none" strike="noStrike" dirty="0">
                          <a:solidFill>
                            <a:srgbClr val="FF0000"/>
                          </a:solidFill>
                          <a:effectLst/>
                          <a:cs typeface="B Titr" panose="00000700000000000000" pitchFamily="2" charset="-78"/>
                        </a:rPr>
                        <a:t>جمع</a:t>
                      </a:r>
                      <a:endParaRPr lang="fa-IR" sz="1400" b="1" i="0" u="none" strike="noStrike" dirty="0">
                        <a:solidFill>
                          <a:srgbClr val="FF0000"/>
                        </a:solidFill>
                        <a:effectLst/>
                        <a:latin typeface="B Nazanin" panose="00000400000000000000" pitchFamily="2" charset="-78"/>
                        <a:cs typeface="B Titr" panose="00000700000000000000" pitchFamily="2" charset="-78"/>
                      </a:endParaRPr>
                    </a:p>
                  </a:txBody>
                  <a:tcPr marL="2981" marR="2981" marT="5300" marB="0" anchor="ctr">
                    <a:cell3D prstMaterial="dkEdge">
                      <a:bevel/>
                      <a:lightRig rig="flood" dir="t"/>
                    </a:cell3D>
                  </a:tcPr>
                </a:tc>
                <a:tc hMerge="1">
                  <a:txBody>
                    <a:bodyPr/>
                    <a:lstStyle/>
                    <a:p>
                      <a:endParaRPr lang="en-US"/>
                    </a:p>
                  </a:txBody>
                  <a:tcPr/>
                </a:tc>
                <a:extLst>
                  <a:ext uri="{0D108BD9-81ED-4DB2-BD59-A6C34878D82A}">
                    <a16:rowId xmlns:a16="http://schemas.microsoft.com/office/drawing/2014/main" val="2412322087"/>
                  </a:ext>
                </a:extLst>
              </a:tr>
            </a:tbl>
          </a:graphicData>
        </a:graphic>
      </p:graphicFrame>
      <p:sp>
        <p:nvSpPr>
          <p:cNvPr id="5" name="Title 1"/>
          <p:cNvSpPr txBox="1">
            <a:spLocks/>
          </p:cNvSpPr>
          <p:nvPr/>
        </p:nvSpPr>
        <p:spPr>
          <a:xfrm>
            <a:off x="2231136" y="228600"/>
            <a:ext cx="7772400" cy="76809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1"/>
            <a:r>
              <a:rPr lang="fa-IR" sz="2400" b="1" dirty="0">
                <a:solidFill>
                  <a:schemeClr val="tx1"/>
                </a:solidFill>
                <a:cs typeface="B Titr" panose="00000700000000000000" pitchFamily="2" charset="-78"/>
              </a:rPr>
              <a:t>طبقه بندی کانون شهرستان های استان-6ماهه اول سال </a:t>
            </a:r>
            <a:r>
              <a:rPr lang="fa-IR" sz="2400" b="1" u="sng" dirty="0">
                <a:solidFill>
                  <a:schemeClr val="tx1"/>
                </a:solidFill>
                <a:cs typeface="B Titr" panose="00000700000000000000" pitchFamily="2" charset="-78"/>
              </a:rPr>
              <a:t>1402</a:t>
            </a:r>
            <a:endParaRPr lang="en-US"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360143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A60F4D12-31F8-0DE7-B30E-95C6163B7A4C}"/>
              </a:ext>
            </a:extLst>
          </p:cNvPr>
          <p:cNvSpPr>
            <a:spLocks noGrp="1"/>
          </p:cNvSpPr>
          <p:nvPr>
            <p:ph idx="1"/>
          </p:nvPr>
        </p:nvSpPr>
        <p:spPr>
          <a:xfrm>
            <a:off x="1752601" y="428626"/>
            <a:ext cx="8672513" cy="6429375"/>
          </a:xfrm>
        </p:spPr>
        <p:txBody>
          <a:bodyPr>
            <a:normAutofit/>
          </a:bodyPr>
          <a:lstStyle/>
          <a:p>
            <a:pPr algn="r" eaLnBrk="1" hangingPunct="1">
              <a:buFont typeface="Monotype Sorts" charset="2"/>
              <a:buNone/>
              <a:defRPr/>
            </a:pPr>
            <a:r>
              <a:rPr lang="fa-IR" b="1" dirty="0">
                <a:solidFill>
                  <a:srgbClr val="FF0000"/>
                </a:solidFill>
                <a:latin typeface="Arial" pitchFamily="34" charset="0"/>
                <a:cs typeface="2  Titr" pitchFamily="2" charset="-78"/>
              </a:rPr>
              <a:t>راهبردهای اصلی</a:t>
            </a:r>
          </a:p>
          <a:p>
            <a:pPr algn="r" eaLnBrk="1" hangingPunct="1">
              <a:buFont typeface="Arial" pitchFamily="34" charset="0"/>
              <a:buNone/>
              <a:defRPr/>
            </a:pPr>
            <a:r>
              <a:rPr lang="fa-IR" sz="2000" b="1" dirty="0">
                <a:latin typeface="Arial" pitchFamily="34" charset="0"/>
              </a:rPr>
              <a:t>1</a:t>
            </a:r>
            <a:r>
              <a:rPr lang="fa-IR" sz="3200" b="1" dirty="0">
                <a:latin typeface="Arial" pitchFamily="34" charset="0"/>
              </a:rPr>
              <a:t>- </a:t>
            </a:r>
            <a:r>
              <a:rPr lang="fa-IR" sz="2400" b="1" dirty="0">
                <a:latin typeface="Arial" pitchFamily="34" charset="0"/>
              </a:rPr>
              <a:t>ارتقای دسترسی به خدمات تشخیص ودرمان مالاریا</a:t>
            </a:r>
            <a:endParaRPr lang="fa-IR" sz="2000" b="1" dirty="0">
              <a:latin typeface="Arial" pitchFamily="34" charset="0"/>
            </a:endParaRPr>
          </a:p>
          <a:p>
            <a:pPr algn="r" eaLnBrk="1" hangingPunct="1">
              <a:buFont typeface="Arial" pitchFamily="34" charset="0"/>
              <a:buNone/>
              <a:defRPr/>
            </a:pPr>
            <a:r>
              <a:rPr lang="fa-IR" b="1" dirty="0">
                <a:solidFill>
                  <a:schemeClr val="tx1"/>
                </a:solidFill>
                <a:latin typeface="Arial" pitchFamily="34" charset="0"/>
              </a:rPr>
              <a:t>2-ارتقای دسترسی به خدمات پیشگیری از طریق مدیرت تلفیقی ناقلین </a:t>
            </a:r>
          </a:p>
          <a:p>
            <a:pPr algn="r" eaLnBrk="1" hangingPunct="1">
              <a:buFont typeface="Arial" pitchFamily="34" charset="0"/>
              <a:buNone/>
              <a:defRPr/>
            </a:pPr>
            <a:r>
              <a:rPr lang="fa-IR" sz="2400" b="1" dirty="0">
                <a:latin typeface="Arial" pitchFamily="34" charset="0"/>
              </a:rPr>
              <a:t>3- تقویت نظام مراقبت مالاریا یا تاکید به پاسخ به موقع ومناسب</a:t>
            </a:r>
          </a:p>
          <a:p>
            <a:pPr algn="r" eaLnBrk="1" hangingPunct="1">
              <a:buFont typeface="Arial" pitchFamily="34" charset="0"/>
              <a:buNone/>
              <a:defRPr/>
            </a:pPr>
            <a:endParaRPr lang="fa-IR" sz="2400" dirty="0">
              <a:solidFill>
                <a:srgbClr val="FF0000"/>
              </a:solidFill>
              <a:latin typeface="Arial" pitchFamily="34" charset="0"/>
            </a:endParaRPr>
          </a:p>
          <a:p>
            <a:pPr algn="r" eaLnBrk="1" hangingPunct="1">
              <a:buFont typeface="Arial" pitchFamily="34" charset="0"/>
              <a:buNone/>
              <a:defRPr/>
            </a:pPr>
            <a:r>
              <a:rPr lang="fa-IR" sz="3000" b="1" dirty="0">
                <a:solidFill>
                  <a:srgbClr val="FF0000"/>
                </a:solidFill>
                <a:latin typeface="Arial" pitchFamily="34" charset="0"/>
                <a:cs typeface="2  Titr" pitchFamily="2" charset="-78"/>
              </a:rPr>
              <a:t>راهبردهای پشتیبان</a:t>
            </a:r>
          </a:p>
          <a:p>
            <a:pPr algn="r" eaLnBrk="1" hangingPunct="1">
              <a:buFont typeface="Arial" pitchFamily="34" charset="0"/>
              <a:buNone/>
              <a:defRPr/>
            </a:pPr>
            <a:r>
              <a:rPr lang="fa-IR" sz="2400" b="1" dirty="0">
                <a:solidFill>
                  <a:schemeClr val="tx2"/>
                </a:solidFill>
                <a:latin typeface="Arial" pitchFamily="34" charset="0"/>
              </a:rPr>
              <a:t>4-تقویت وتوسعه نظام پایش وارزشیابی مداخلات حذف مالاریا</a:t>
            </a:r>
          </a:p>
          <a:p>
            <a:pPr algn="r" eaLnBrk="1" hangingPunct="1">
              <a:buFont typeface="Arial" pitchFamily="34" charset="0"/>
              <a:buNone/>
              <a:defRPr/>
            </a:pPr>
            <a:r>
              <a:rPr lang="fa-IR" sz="2400" b="1" dirty="0">
                <a:solidFill>
                  <a:schemeClr val="tx2"/>
                </a:solidFill>
                <a:latin typeface="Arial" pitchFamily="34" charset="0"/>
              </a:rPr>
              <a:t>5-تحقیقات کاربردی</a:t>
            </a:r>
          </a:p>
          <a:p>
            <a:pPr algn="r" eaLnBrk="1" hangingPunct="1">
              <a:buFont typeface="Arial" pitchFamily="34" charset="0"/>
              <a:buNone/>
              <a:defRPr/>
            </a:pPr>
            <a:r>
              <a:rPr lang="fa-IR" sz="2400" b="1" dirty="0">
                <a:solidFill>
                  <a:schemeClr val="tx2"/>
                </a:solidFill>
                <a:latin typeface="Arial" pitchFamily="34" charset="0"/>
              </a:rPr>
              <a:t>6-استفاده از ظرفیت کلیه ذینفعان برای حذف</a:t>
            </a:r>
          </a:p>
          <a:p>
            <a:pPr algn="r" eaLnBrk="1" hangingPunct="1">
              <a:buFont typeface="Arial" pitchFamily="34" charset="0"/>
              <a:buNone/>
              <a:defRPr/>
            </a:pPr>
            <a:r>
              <a:rPr lang="fa-IR" sz="2400" b="1" dirty="0">
                <a:solidFill>
                  <a:schemeClr val="tx2"/>
                </a:solidFill>
                <a:latin typeface="Arial" pitchFamily="34" charset="0"/>
              </a:rPr>
              <a:t>7- ظرفیت سازی سرمایه انسانی وبسیج منابع برای حذف</a:t>
            </a:r>
            <a:endParaRPr lang="en-US" sz="2400" b="1" dirty="0">
              <a:solidFill>
                <a:schemeClr val="tx2"/>
              </a:solidFill>
              <a:latin typeface="Arial"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307" y="270803"/>
            <a:ext cx="11563927" cy="2611316"/>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lgn="ctr" rtl="1">
              <a:buNone/>
            </a:pPr>
            <a:endParaRPr lang="fa-IR" sz="6000" dirty="0">
              <a:cs typeface="B Titr" panose="00000700000000000000" pitchFamily="2" charset="-78"/>
            </a:endParaRPr>
          </a:p>
          <a:p>
            <a:pPr marL="0" indent="0" algn="ctr" rtl="1">
              <a:buNone/>
            </a:pPr>
            <a:r>
              <a:rPr lang="fa-IR" sz="6000" dirty="0">
                <a:cs typeface="B Titr" panose="00000700000000000000" pitchFamily="2" charset="-78"/>
              </a:rPr>
              <a:t>اقدامات انجام شده در برنامه حذف مالاریا</a:t>
            </a:r>
            <a:endParaRPr lang="en-US" sz="6000" dirty="0">
              <a:cs typeface="B Titr" panose="00000700000000000000" pitchFamily="2" charset="-78"/>
            </a:endParaRPr>
          </a:p>
        </p:txBody>
      </p:sp>
      <p:sp>
        <p:nvSpPr>
          <p:cNvPr id="5" name="Content Placeholder 2"/>
          <p:cNvSpPr txBox="1">
            <a:spLocks/>
          </p:cNvSpPr>
          <p:nvPr/>
        </p:nvSpPr>
        <p:spPr>
          <a:xfrm>
            <a:off x="838199" y="3648456"/>
            <a:ext cx="10609385" cy="2136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2000" b="1" dirty="0">
                <a:cs typeface="B Nazanin" panose="00000400000000000000" pitchFamily="2" charset="-78"/>
              </a:rPr>
              <a:t>بیماریابی مالاریا</a:t>
            </a:r>
          </a:p>
          <a:p>
            <a:pPr algn="r" rtl="1"/>
            <a:r>
              <a:rPr lang="fa-IR" sz="2000" b="1" dirty="0">
                <a:cs typeface="B Nazanin" panose="00000400000000000000" pitchFamily="2" charset="-78"/>
              </a:rPr>
              <a:t>انجام اقدامات کنترل ناقلین</a:t>
            </a:r>
          </a:p>
          <a:p>
            <a:pPr algn="r" rtl="1"/>
            <a:r>
              <a:rPr lang="fa-IR" sz="2000" b="1" dirty="0">
                <a:cs typeface="B Nazanin" panose="00000400000000000000" pitchFamily="2" charset="-78"/>
              </a:rPr>
              <a:t>تامین تجهیزات</a:t>
            </a:r>
          </a:p>
          <a:p>
            <a:pPr algn="r" rtl="1"/>
            <a:r>
              <a:rPr lang="fa-IR" sz="2000" b="1" dirty="0">
                <a:cs typeface="B Nazanin" panose="00000400000000000000" pitchFamily="2" charset="-78"/>
              </a:rPr>
              <a:t>اجرای برنامه های آموزشی</a:t>
            </a:r>
          </a:p>
          <a:p>
            <a:pPr algn="r" rtl="1"/>
            <a:r>
              <a:rPr lang="fa-IR" sz="2000" b="1" dirty="0">
                <a:cs typeface="B Nazanin" panose="00000400000000000000" pitchFamily="2" charset="-78"/>
              </a:rPr>
              <a:t>برگزاری جلسات و کمیته ها</a:t>
            </a:r>
          </a:p>
        </p:txBody>
      </p:sp>
    </p:spTree>
    <p:extLst>
      <p:ext uri="{BB962C8B-B14F-4D97-AF65-F5344CB8AC3E}">
        <p14:creationId xmlns:p14="http://schemas.microsoft.com/office/powerpoint/2010/main" val="650560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269" y="154109"/>
            <a:ext cx="2830539" cy="936137"/>
          </a:xfr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a-IR" dirty="0">
                <a:cs typeface="B Titr" panose="00000700000000000000" pitchFamily="2" charset="-78"/>
              </a:rPr>
              <a:t>چالش ها</a:t>
            </a:r>
            <a:endParaRPr lang="en-US" dirty="0">
              <a:cs typeface="B Titr" panose="00000700000000000000" pitchFamily="2" charset="-78"/>
            </a:endParaRPr>
          </a:p>
        </p:txBody>
      </p:sp>
      <p:sp>
        <p:nvSpPr>
          <p:cNvPr id="3" name="Content Placeholder 2"/>
          <p:cNvSpPr>
            <a:spLocks noGrp="1"/>
          </p:cNvSpPr>
          <p:nvPr>
            <p:ph idx="1"/>
          </p:nvPr>
        </p:nvSpPr>
        <p:spPr>
          <a:xfrm>
            <a:off x="413237" y="1353312"/>
            <a:ext cx="10788163" cy="5230368"/>
          </a:xfrm>
        </p:spPr>
        <p:txBody>
          <a:bodyPr>
            <a:normAutofit/>
          </a:bodyPr>
          <a:lstStyle/>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تردد اتباع غیر ایرانی و غیر مجاز از مرزهای شرقی استان</a:t>
            </a:r>
          </a:p>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بازنشسته شدن نیروهای در گیر برنامه حذف مالاریا (بهداشتیاران و میکروسکوپیست ها)</a:t>
            </a:r>
          </a:p>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عدم حساسیت و توجه کافی پزشکان نسبت به بیماریابی و ارجاع موارد مشکوک به مالاریا</a:t>
            </a:r>
          </a:p>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کمبود تجهیزات (موتورسیکلت و خودروهای کمک دار جهت مناطق صعب العبور)</a:t>
            </a:r>
          </a:p>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عدم حساسیت پرسنل آزمایشگاه بیمارستان ها در خصوص تهیه و تشخیص لام خون محیطی از موارد مشکوک به مالاریا</a:t>
            </a:r>
          </a:p>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عدم حساسیت مسئولین سیاسی شهرستان ها نسبت به برنامه حذف مالاریا</a:t>
            </a:r>
          </a:p>
          <a:p>
            <a:pPr marL="285750" indent="-285750" algn="just" rtl="1">
              <a:lnSpc>
                <a:spcPct val="150000"/>
              </a:lnSpc>
              <a:spcAft>
                <a:spcPts val="1000"/>
              </a:spcAft>
            </a:pPr>
            <a:r>
              <a:rPr lang="fa-IR" sz="1800" b="1" dirty="0">
                <a:latin typeface="Calibri" panose="020F0502020204030204" pitchFamily="34" charset="0"/>
                <a:ea typeface="Calibri" panose="020F0502020204030204" pitchFamily="34" charset="0"/>
                <a:cs typeface="B Nazanin" panose="00000400000000000000" pitchFamily="2" charset="-78"/>
              </a:rPr>
              <a:t>کمبود اعتبار کافی جهت پیشبرد برنامه حذف مالاریا در استان</a:t>
            </a:r>
          </a:p>
          <a:p>
            <a:pPr marL="285750" indent="-285750" algn="just" rtl="1">
              <a:lnSpc>
                <a:spcPct val="150000"/>
              </a:lnSpc>
              <a:spcAft>
                <a:spcPts val="1000"/>
              </a:spcAft>
            </a:pPr>
            <a:endParaRPr lang="fa-IR" sz="1800" b="1"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0794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a:ln>
            <a:noFill/>
          </a:ln>
          <a:effectLst>
            <a:softEdge rad="112500"/>
          </a:effectLst>
        </p:spPr>
      </p:pic>
      <p:sp>
        <p:nvSpPr>
          <p:cNvPr id="6" name="TextBox 5"/>
          <p:cNvSpPr txBox="1"/>
          <p:nvPr/>
        </p:nvSpPr>
        <p:spPr>
          <a:xfrm>
            <a:off x="2870597" y="3209192"/>
            <a:ext cx="6450805" cy="1200329"/>
          </a:xfrm>
          <a:prstGeom prst="rect">
            <a:avLst/>
          </a:prstGeom>
          <a:noFill/>
        </p:spPr>
        <p:txBody>
          <a:bodyPr wrap="none" rtlCol="0">
            <a:spAutoFit/>
          </a:bodyPr>
          <a:lstStyle/>
          <a:p>
            <a:r>
              <a:rPr lang="fa-IR" sz="7200" dirty="0">
                <a:solidFill>
                  <a:schemeClr val="bg1"/>
                </a:solidFill>
                <a:cs typeface="B Titr" panose="00000700000000000000" pitchFamily="2" charset="-78"/>
              </a:rPr>
              <a:t>با تشکر از توجه شما</a:t>
            </a:r>
            <a:endParaRPr lang="en-US" sz="7200" dirty="0">
              <a:solidFill>
                <a:schemeClr val="bg1"/>
              </a:solidFill>
              <a:cs typeface="B Titr" panose="00000700000000000000" pitchFamily="2" charset="-78"/>
            </a:endParaRPr>
          </a:p>
        </p:txBody>
      </p:sp>
    </p:spTree>
    <p:extLst>
      <p:ext uri="{BB962C8B-B14F-4D97-AF65-F5344CB8AC3E}">
        <p14:creationId xmlns:p14="http://schemas.microsoft.com/office/powerpoint/2010/main" val="259211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p:txBody>
          <a:bodyPr>
            <a:normAutofit fontScale="90000"/>
          </a:bodyPr>
          <a:lstStyle/>
          <a:p>
            <a:pPr algn="ctr" eaLnBrk="1" hangingPunct="1">
              <a:defRPr/>
            </a:pPr>
            <a:br>
              <a:rPr lang="fa-IR" b="0" dirty="0">
                <a:solidFill>
                  <a:srgbClr val="FF0000"/>
                </a:solidFill>
                <a:cs typeface="B Badr" pitchFamily="2" charset="-78"/>
              </a:rPr>
            </a:br>
            <a:r>
              <a:rPr lang="en-US" b="0" dirty="0">
                <a:solidFill>
                  <a:srgbClr val="FF0000"/>
                </a:solidFill>
                <a:cs typeface="B Badr" pitchFamily="2" charset="-78"/>
              </a:rPr>
              <a:t> </a:t>
            </a:r>
            <a:r>
              <a:rPr lang="fa-IR" dirty="0">
                <a:solidFill>
                  <a:srgbClr val="FF0000"/>
                </a:solidFill>
                <a:cs typeface="B Badr" pitchFamily="2" charset="-78"/>
              </a:rPr>
              <a:t>طبقه بندی اپیدمیولوژیک موارد مالاریا</a:t>
            </a:r>
            <a:br>
              <a:rPr lang="en-US" b="0" dirty="0">
                <a:solidFill>
                  <a:srgbClr val="FF0000"/>
                </a:solidFill>
                <a:cs typeface="B Badr" pitchFamily="2" charset="-78"/>
              </a:rPr>
            </a:br>
            <a:r>
              <a:rPr lang="en-US" b="0" dirty="0">
                <a:solidFill>
                  <a:srgbClr val="FF0000"/>
                </a:solidFill>
                <a:cs typeface="B Badr" pitchFamily="2" charset="-78"/>
              </a:rPr>
              <a:t> Case classification</a:t>
            </a:r>
            <a:endParaRPr lang="ru-RU" dirty="0">
              <a:solidFill>
                <a:srgbClr val="FF0000"/>
              </a:solidFill>
              <a:cs typeface="B Badr" pitchFamily="2" charset="-78"/>
            </a:endParaRPr>
          </a:p>
        </p:txBody>
      </p:sp>
      <p:sp>
        <p:nvSpPr>
          <p:cNvPr id="294915" name="Rectangle 3"/>
          <p:cNvSpPr>
            <a:spLocks noGrp="1" noRot="1" noChangeArrowheads="1"/>
          </p:cNvSpPr>
          <p:nvPr>
            <p:ph idx="1"/>
          </p:nvPr>
        </p:nvSpPr>
        <p:spPr>
          <a:xfrm>
            <a:off x="1981200" y="2071679"/>
            <a:ext cx="8229600" cy="4054485"/>
          </a:xfrm>
        </p:spPr>
        <p:txBody>
          <a:bodyPr/>
          <a:lstStyle/>
          <a:p>
            <a:pPr algn="r" rtl="1" eaLnBrk="1" hangingPunct="1">
              <a:defRPr/>
            </a:pPr>
            <a:r>
              <a:rPr lang="en-US" dirty="0">
                <a:cs typeface="B Badr" pitchFamily="2" charset="-78"/>
              </a:rPr>
              <a:t>indigenous</a:t>
            </a:r>
            <a:r>
              <a:rPr lang="fa-IR" dirty="0">
                <a:cs typeface="B Badr" pitchFamily="2" charset="-78"/>
              </a:rPr>
              <a:t> (انتقال محلی)، </a:t>
            </a:r>
          </a:p>
          <a:p>
            <a:pPr algn="r" rtl="1" eaLnBrk="1" hangingPunct="1">
              <a:defRPr/>
            </a:pPr>
            <a:r>
              <a:rPr lang="en-US" dirty="0">
                <a:cs typeface="B Badr" pitchFamily="2" charset="-78"/>
              </a:rPr>
              <a:t>relapse</a:t>
            </a:r>
            <a:r>
              <a:rPr lang="fa-IR" dirty="0">
                <a:cs typeface="B Badr" pitchFamily="2" charset="-78"/>
              </a:rPr>
              <a:t> (عود)</a:t>
            </a:r>
          </a:p>
          <a:p>
            <a:pPr algn="r" rtl="1" eaLnBrk="1" hangingPunct="1">
              <a:defRPr/>
            </a:pPr>
            <a:r>
              <a:rPr lang="fa-IR" dirty="0">
                <a:cs typeface="B Badr" pitchFamily="2" charset="-78"/>
              </a:rPr>
              <a:t> </a:t>
            </a:r>
            <a:r>
              <a:rPr lang="en-US" dirty="0">
                <a:cs typeface="B Badr" pitchFamily="2" charset="-78"/>
              </a:rPr>
              <a:t>imported</a:t>
            </a:r>
            <a:r>
              <a:rPr lang="fa-IR" dirty="0">
                <a:cs typeface="B Badr" pitchFamily="2" charset="-78"/>
              </a:rPr>
              <a:t> (وارده)،</a:t>
            </a:r>
          </a:p>
          <a:p>
            <a:pPr algn="r" rtl="1" eaLnBrk="1" hangingPunct="1">
              <a:defRPr/>
            </a:pPr>
            <a:r>
              <a:rPr lang="fa-IR" dirty="0">
                <a:cs typeface="B Badr" pitchFamily="2" charset="-78"/>
              </a:rPr>
              <a:t> </a:t>
            </a:r>
            <a:r>
              <a:rPr lang="en-US" dirty="0">
                <a:cs typeface="B Badr" pitchFamily="2" charset="-78"/>
              </a:rPr>
              <a:t>introduced</a:t>
            </a:r>
            <a:r>
              <a:rPr lang="fa-IR" dirty="0">
                <a:cs typeface="B Badr" pitchFamily="2" charset="-78"/>
              </a:rPr>
              <a:t> (انتقال از وارده) </a:t>
            </a:r>
          </a:p>
          <a:p>
            <a:pPr algn="r" rtl="1" eaLnBrk="1" hangingPunct="1">
              <a:defRPr/>
            </a:pPr>
            <a:r>
              <a:rPr lang="en-US" dirty="0">
                <a:cs typeface="B Badr" pitchFamily="2" charset="-78"/>
              </a:rPr>
              <a:t>induced</a:t>
            </a:r>
            <a:r>
              <a:rPr lang="fa-IR" dirty="0">
                <a:cs typeface="B Badr" pitchFamily="2" charset="-78"/>
              </a:rPr>
              <a:t> (انتقال از راه خون) </a:t>
            </a:r>
            <a:endParaRPr lang="en-US" sz="2400" dirty="0">
              <a:cs typeface="B Badr" pitchFamily="2" charset="-78"/>
            </a:endParaRPr>
          </a:p>
        </p:txBody>
      </p:sp>
    </p:spTree>
    <p:extLst>
      <p:ext uri="{BB962C8B-B14F-4D97-AF65-F5344CB8AC3E}">
        <p14:creationId xmlns:p14="http://schemas.microsoft.com/office/powerpoint/2010/main" val="2461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4915">
                                            <p:txEl>
                                              <p:charRg st="0" end="75"/>
                                            </p:txEl>
                                          </p:spTgt>
                                        </p:tgtEl>
                                        <p:attrNameLst>
                                          <p:attrName>style.visibility</p:attrName>
                                        </p:attrNameLst>
                                      </p:cBhvr>
                                      <p:to>
                                        <p:strVal val="visible"/>
                                      </p:to>
                                    </p:set>
                                    <p:anim calcmode="lin" valueType="num">
                                      <p:cBhvr additive="base">
                                        <p:cTn id="7" dur="500" fill="hold"/>
                                        <p:tgtEl>
                                          <p:spTgt spid="294915">
                                            <p:txEl>
                                              <p:charRg st="0" end="7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5">
                                            <p:txEl>
                                              <p:charRg st="0" end="7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4915">
                                            <p:txEl>
                                              <p:charRg st="75" end="95"/>
                                            </p:txEl>
                                          </p:spTgt>
                                        </p:tgtEl>
                                        <p:attrNameLst>
                                          <p:attrName>style.visibility</p:attrName>
                                        </p:attrNameLst>
                                      </p:cBhvr>
                                      <p:to>
                                        <p:strVal val="visible"/>
                                      </p:to>
                                    </p:set>
                                    <p:anim calcmode="lin" valueType="num">
                                      <p:cBhvr additive="base">
                                        <p:cTn id="13" dur="500" fill="hold"/>
                                        <p:tgtEl>
                                          <p:spTgt spid="294915">
                                            <p:txEl>
                                              <p:charRg st="75" end="9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915">
                                            <p:txEl>
                                              <p:charRg st="75" end="9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4915">
                                            <p:txEl>
                                              <p:charRg st="95" end="115"/>
                                            </p:txEl>
                                          </p:spTgt>
                                        </p:tgtEl>
                                        <p:attrNameLst>
                                          <p:attrName>style.visibility</p:attrName>
                                        </p:attrNameLst>
                                      </p:cBhvr>
                                      <p:to>
                                        <p:strVal val="visible"/>
                                      </p:to>
                                    </p:set>
                                    <p:anim calcmode="lin" valueType="num">
                                      <p:cBhvr additive="base">
                                        <p:cTn id="17" dur="500" fill="hold"/>
                                        <p:tgtEl>
                                          <p:spTgt spid="294915">
                                            <p:txEl>
                                              <p:charRg st="95" end="11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4915">
                                            <p:txEl>
                                              <p:charRg st="95" end="11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4915">
                                            <p:txEl>
                                              <p:charRg st="115" end="119"/>
                                            </p:txEl>
                                          </p:spTgt>
                                        </p:tgtEl>
                                        <p:attrNameLst>
                                          <p:attrName>style.visibility</p:attrName>
                                        </p:attrNameLst>
                                      </p:cBhvr>
                                      <p:to>
                                        <p:strVal val="visible"/>
                                      </p:to>
                                    </p:set>
                                    <p:anim calcmode="lin" valueType="num">
                                      <p:cBhvr additive="base">
                                        <p:cTn id="21" dur="500" fill="hold"/>
                                        <p:tgtEl>
                                          <p:spTgt spid="294915">
                                            <p:txEl>
                                              <p:charRg st="115" end="11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4915">
                                            <p:txEl>
                                              <p:charRg st="115" end="1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1952626" y="857250"/>
            <a:ext cx="8385175" cy="1112838"/>
          </a:xfrm>
        </p:spPr>
        <p:txBody>
          <a:bodyPr>
            <a:normAutofit fontScale="90000"/>
          </a:bodyPr>
          <a:lstStyle/>
          <a:p>
            <a:pPr algn="ctr" rtl="1"/>
            <a:r>
              <a:rPr lang="ar-SA" b="1" dirty="0">
                <a:solidFill>
                  <a:srgbClr val="FF0000"/>
                </a:solidFill>
              </a:rPr>
              <a:t>موارد انتقال از خون(</a:t>
            </a:r>
            <a:r>
              <a:rPr lang="en-US" b="1" dirty="0">
                <a:solidFill>
                  <a:srgbClr val="FF0000"/>
                </a:solidFill>
              </a:rPr>
              <a:t>Induced</a:t>
            </a:r>
            <a:r>
              <a:rPr lang="fa-IR" b="1" dirty="0">
                <a:solidFill>
                  <a:srgbClr val="FF0000"/>
                </a:solidFill>
              </a:rPr>
              <a:t>)</a:t>
            </a:r>
            <a:r>
              <a:rPr lang="ar-SA" b="1" dirty="0">
                <a:solidFill>
                  <a:srgbClr val="FF0000"/>
                </a:solidFill>
              </a:rPr>
              <a:t>:</a:t>
            </a:r>
            <a:br>
              <a:rPr lang="en-US" b="1" dirty="0">
                <a:solidFill>
                  <a:srgbClr val="FF0000"/>
                </a:solidFill>
              </a:rPr>
            </a:br>
            <a:r>
              <a:rPr lang="en-US" dirty="0"/>
              <a:t> </a:t>
            </a:r>
            <a:br>
              <a:rPr lang="en-US" dirty="0"/>
            </a:br>
            <a:endParaRPr lang="en-US" dirty="0"/>
          </a:p>
        </p:txBody>
      </p:sp>
      <p:sp>
        <p:nvSpPr>
          <p:cNvPr id="20483" name="Rectangle 3"/>
          <p:cNvSpPr>
            <a:spLocks noGrp="1" noRot="1" noChangeArrowheads="1"/>
          </p:cNvSpPr>
          <p:nvPr>
            <p:ph type="body" idx="1"/>
          </p:nvPr>
        </p:nvSpPr>
        <p:spPr>
          <a:xfrm>
            <a:off x="1524000" y="1700214"/>
            <a:ext cx="9144000" cy="4549775"/>
          </a:xfrm>
        </p:spPr>
        <p:txBody>
          <a:bodyPr/>
          <a:lstStyle/>
          <a:p>
            <a:pPr algn="r" rtl="1"/>
            <a:r>
              <a:rPr lang="fa-IR" dirty="0">
                <a:cs typeface="B Badr" pitchFamily="2" charset="-78"/>
              </a:rPr>
              <a:t>موارد </a:t>
            </a:r>
            <a:r>
              <a:rPr lang="en-US" dirty="0">
                <a:cs typeface="B Badr" pitchFamily="2" charset="-78"/>
              </a:rPr>
              <a:t>Induced</a:t>
            </a:r>
            <a:r>
              <a:rPr lang="fa-IR" dirty="0">
                <a:cs typeface="B Badr" pitchFamily="2" charset="-78"/>
              </a:rPr>
              <a:t> (انتقال از خون): فرد از طریق خون آلوده مبتلا می­شود و گزش پشه درآن نقشی ندارد. ( استفاده از سرنگ مشترک و یا دریافت اعضاء پیوندی آلوده )</a:t>
            </a:r>
            <a:endParaRPr lang="en-US" dirty="0">
              <a:cs typeface="B Badr" pitchFamily="2" charset="-78"/>
            </a:endParaRPr>
          </a:p>
          <a:p>
            <a:pPr algn="r" rtl="1"/>
            <a:r>
              <a:rPr lang="fa-IR" dirty="0">
                <a:cs typeface="B Badr" pitchFamily="2" charset="-78"/>
              </a:rPr>
              <a:t>در صورتی یک بیمار در این طبقه بندی قرار می گیرد که منشا، بیمار وراه ابتلا مشخص شود(تزریق مشترک، دهنده خون و.........) بدیهی است امکان ابتلا از طریق گزش باید مردود باشد. </a:t>
            </a:r>
            <a:endParaRPr lang="en-US" dirty="0">
              <a:cs typeface="B Badr" pitchFamily="2" charset="-78"/>
            </a:endParaRPr>
          </a:p>
        </p:txBody>
      </p:sp>
    </p:spTree>
    <p:extLst>
      <p:ext uri="{BB962C8B-B14F-4D97-AF65-F5344CB8AC3E}">
        <p14:creationId xmlns:p14="http://schemas.microsoft.com/office/powerpoint/2010/main" val="35335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checkerboard(across)">
                                      <p:cBhvr>
                                        <p:cTn id="7" dur="5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1881189" y="1071564"/>
            <a:ext cx="8385175" cy="1112837"/>
          </a:xfrm>
        </p:spPr>
        <p:txBody>
          <a:bodyPr>
            <a:normAutofit fontScale="90000"/>
          </a:bodyPr>
          <a:lstStyle/>
          <a:p>
            <a:pPr algn="ctr" rtl="1"/>
            <a:r>
              <a:rPr lang="fa-IR" b="1" dirty="0">
                <a:solidFill>
                  <a:srgbClr val="FF0000"/>
                </a:solidFill>
              </a:rPr>
              <a:t>موارد وارده (</a:t>
            </a:r>
            <a:r>
              <a:rPr lang="en-US" b="1" dirty="0">
                <a:solidFill>
                  <a:srgbClr val="FF0000"/>
                </a:solidFill>
              </a:rPr>
              <a:t>Imported </a:t>
            </a:r>
            <a:r>
              <a:rPr lang="fa-IR" b="1" dirty="0">
                <a:solidFill>
                  <a:srgbClr val="FF0000"/>
                </a:solidFill>
              </a:rPr>
              <a:t>)</a:t>
            </a:r>
            <a:br>
              <a:rPr lang="en-US" b="1" dirty="0">
                <a:solidFill>
                  <a:srgbClr val="FF0000"/>
                </a:solidFill>
              </a:rPr>
            </a:br>
            <a:r>
              <a:rPr lang="en-US" dirty="0"/>
              <a:t> </a:t>
            </a:r>
            <a:br>
              <a:rPr lang="en-US" dirty="0"/>
            </a:br>
            <a:br>
              <a:rPr lang="en-US" dirty="0"/>
            </a:br>
            <a:r>
              <a:rPr lang="fa-IR" b="1" dirty="0"/>
              <a:t> </a:t>
            </a:r>
            <a:endParaRPr lang="en-US" dirty="0"/>
          </a:p>
        </p:txBody>
      </p:sp>
      <p:sp>
        <p:nvSpPr>
          <p:cNvPr id="21507" name="Rectangle 3"/>
          <p:cNvSpPr>
            <a:spLocks noGrp="1" noRot="1" noChangeArrowheads="1"/>
          </p:cNvSpPr>
          <p:nvPr>
            <p:ph type="body" idx="1"/>
          </p:nvPr>
        </p:nvSpPr>
        <p:spPr>
          <a:xfrm>
            <a:off x="1524000" y="1700214"/>
            <a:ext cx="9144000" cy="4549775"/>
          </a:xfrm>
        </p:spPr>
        <p:txBody>
          <a:bodyPr/>
          <a:lstStyle/>
          <a:p>
            <a:pPr algn="r" rtl="1"/>
            <a:r>
              <a:rPr lang="fa-IR" dirty="0">
                <a:cs typeface="B Badr" pitchFamily="2" charset="-78"/>
              </a:rPr>
              <a:t>زمانی که </a:t>
            </a:r>
            <a:r>
              <a:rPr lang="fa-IR" b="1" dirty="0">
                <a:cs typeface="B Badr" pitchFamily="2" charset="-78"/>
              </a:rPr>
              <a:t>گزش </a:t>
            </a:r>
            <a:r>
              <a:rPr lang="fa-IR" dirty="0">
                <a:cs typeface="B Badr" pitchFamily="2" charset="-78"/>
              </a:rPr>
              <a:t>انجام شده بیمار درخارج از کانون مورد نظر ما بوده است (بدیهی است بروز نشانه های مالاریا می­تواند در خارج از منطقه مورد نظر یا در داخل آن رخ دهد و ملاک زمان و محل گزش است نه بروز نشانه ها). </a:t>
            </a:r>
          </a:p>
          <a:p>
            <a:pPr algn="r" rtl="1">
              <a:buFontTx/>
              <a:buNone/>
            </a:pPr>
            <a:endParaRPr lang="en-US" dirty="0">
              <a:cs typeface="B Badr" pitchFamily="2" charset="-78"/>
            </a:endParaRPr>
          </a:p>
          <a:p>
            <a:pPr algn="r" rtl="1"/>
            <a:r>
              <a:rPr lang="fa-IR" dirty="0">
                <a:cs typeface="B Badr" pitchFamily="2" charset="-78"/>
              </a:rPr>
              <a:t>- </a:t>
            </a:r>
            <a:r>
              <a:rPr lang="fa-IR" b="1" dirty="0">
                <a:cs typeface="B Badr" pitchFamily="2" charset="-78"/>
              </a:rPr>
              <a:t>وارده از داخل</a:t>
            </a:r>
            <a:r>
              <a:rPr lang="fa-IR" dirty="0">
                <a:cs typeface="B Badr" pitchFamily="2" charset="-78"/>
              </a:rPr>
              <a:t>: موردی که در محل دیگری در داخل کشور در اثر گزش پشه آلوده، مبتلا به مالاریا شده است.</a:t>
            </a:r>
            <a:endParaRPr lang="en-US" dirty="0">
              <a:cs typeface="B Badr" pitchFamily="2" charset="-78"/>
            </a:endParaRPr>
          </a:p>
          <a:p>
            <a:pPr algn="r" rtl="1"/>
            <a:r>
              <a:rPr lang="fa-IR" dirty="0">
                <a:cs typeface="B Badr" pitchFamily="2" charset="-78"/>
              </a:rPr>
              <a:t>- </a:t>
            </a:r>
            <a:r>
              <a:rPr lang="fa-IR" b="1" dirty="0">
                <a:cs typeface="B Badr" pitchFamily="2" charset="-78"/>
              </a:rPr>
              <a:t>وارده از خارج</a:t>
            </a:r>
            <a:r>
              <a:rPr lang="fa-IR" dirty="0">
                <a:cs typeface="B Badr" pitchFamily="2" charset="-78"/>
              </a:rPr>
              <a:t>: موردی که بعلت گزش پشه آلوده درخارج از کشور، مبتلا به مالاریا شده است.</a:t>
            </a:r>
            <a:endParaRPr lang="en-US" dirty="0">
              <a:cs typeface="B Badr" pitchFamily="2" charset="-78"/>
            </a:endParaRPr>
          </a:p>
          <a:p>
            <a:pPr algn="r" rtl="1"/>
            <a:r>
              <a:rPr lang="fa-IR" b="1" dirty="0">
                <a:cs typeface="B Badr" pitchFamily="2" charset="-78"/>
              </a:rPr>
              <a:t> </a:t>
            </a:r>
            <a:endParaRPr lang="en-US" dirty="0">
              <a:cs typeface="B Badr" pitchFamily="2" charset="-78"/>
            </a:endParaRPr>
          </a:p>
        </p:txBody>
      </p:sp>
    </p:spTree>
    <p:extLst>
      <p:ext uri="{BB962C8B-B14F-4D97-AF65-F5344CB8AC3E}">
        <p14:creationId xmlns:p14="http://schemas.microsoft.com/office/powerpoint/2010/main" val="16127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blinds(horizontal)">
                                      <p:cBhvr>
                                        <p:cTn id="7" dur="5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1952626" y="1000125"/>
            <a:ext cx="8385175" cy="1112838"/>
          </a:xfrm>
        </p:spPr>
        <p:txBody>
          <a:bodyPr>
            <a:normAutofit fontScale="90000"/>
          </a:bodyPr>
          <a:lstStyle/>
          <a:p>
            <a:pPr algn="ctr" rtl="1"/>
            <a:r>
              <a:rPr lang="fa-IR" b="1" dirty="0">
                <a:solidFill>
                  <a:srgbClr val="FF0000"/>
                </a:solidFill>
              </a:rPr>
              <a:t>موارد عود(</a:t>
            </a:r>
            <a:r>
              <a:rPr lang="en-US" b="1" dirty="0">
                <a:solidFill>
                  <a:srgbClr val="FF0000"/>
                </a:solidFill>
              </a:rPr>
              <a:t>Relapse</a:t>
            </a:r>
            <a:r>
              <a:rPr lang="fa-IR" b="1" dirty="0">
                <a:solidFill>
                  <a:srgbClr val="FF0000"/>
                </a:solidFill>
              </a:rPr>
              <a:t>)</a:t>
            </a:r>
            <a:br>
              <a:rPr lang="en-US" b="1" dirty="0">
                <a:solidFill>
                  <a:srgbClr val="FF0000"/>
                </a:solidFill>
              </a:rPr>
            </a:br>
            <a:r>
              <a:rPr lang="fa-IR" dirty="0">
                <a:solidFill>
                  <a:srgbClr val="FF0000"/>
                </a:solidFill>
              </a:rPr>
              <a:t> </a:t>
            </a:r>
            <a:br>
              <a:rPr lang="en-US" dirty="0">
                <a:solidFill>
                  <a:srgbClr val="FF0000"/>
                </a:solidFill>
              </a:rPr>
            </a:br>
            <a:r>
              <a:rPr lang="fa-IR" b="1" dirty="0">
                <a:solidFill>
                  <a:srgbClr val="FF0000"/>
                </a:solidFill>
              </a:rPr>
              <a:t> </a:t>
            </a:r>
            <a:endParaRPr lang="en-US" dirty="0">
              <a:solidFill>
                <a:srgbClr val="FF0000"/>
              </a:solidFill>
            </a:endParaRPr>
          </a:p>
        </p:txBody>
      </p:sp>
      <p:sp>
        <p:nvSpPr>
          <p:cNvPr id="23555" name="Rectangle 3"/>
          <p:cNvSpPr>
            <a:spLocks noGrp="1" noRot="1" noChangeArrowheads="1"/>
          </p:cNvSpPr>
          <p:nvPr>
            <p:ph type="body" idx="1"/>
          </p:nvPr>
        </p:nvSpPr>
        <p:spPr>
          <a:xfrm>
            <a:off x="1524000" y="1700214"/>
            <a:ext cx="9144000" cy="4549775"/>
          </a:xfrm>
        </p:spPr>
        <p:txBody>
          <a:bodyPr/>
          <a:lstStyle/>
          <a:p>
            <a:pPr algn="r" rtl="1">
              <a:buFontTx/>
              <a:buNone/>
            </a:pPr>
            <a:endParaRPr lang="en-US" dirty="0">
              <a:cs typeface="B Badr" pitchFamily="2" charset="-78"/>
            </a:endParaRPr>
          </a:p>
          <a:p>
            <a:pPr algn="r" rtl="1"/>
            <a:r>
              <a:rPr lang="fa-IR" dirty="0">
                <a:cs typeface="B Badr" pitchFamily="2" charset="-78"/>
              </a:rPr>
              <a:t>موارد </a:t>
            </a:r>
            <a:r>
              <a:rPr lang="en-US" dirty="0">
                <a:cs typeface="B Badr" pitchFamily="2" charset="-78"/>
              </a:rPr>
              <a:t>Relapse</a:t>
            </a:r>
            <a:r>
              <a:rPr lang="fa-IR" dirty="0">
                <a:cs typeface="B Badr" pitchFamily="2" charset="-78"/>
              </a:rPr>
              <a:t> (عود) : فقط برای پلاسمودیوم ویواکس و اووال مطرح می­شود که فرد پیش­تر (در سه سال قبل از بروز مجدد بیماری) مبتلا بوده و عفونت اولیه قبلی در وی وجود داشته، و بدون گزش پشه عود بیماری مشاهده می­شود . </a:t>
            </a:r>
            <a:endParaRPr lang="en-US" dirty="0">
              <a:cs typeface="B Badr" pitchFamily="2" charset="-78"/>
            </a:endParaRPr>
          </a:p>
        </p:txBody>
      </p:sp>
    </p:spTree>
    <p:extLst>
      <p:ext uri="{BB962C8B-B14F-4D97-AF65-F5344CB8AC3E}">
        <p14:creationId xmlns:p14="http://schemas.microsoft.com/office/powerpoint/2010/main" val="105219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blinds(horizontal)">
                                      <p:cBhvr>
                                        <p:cTn id="7" dur="5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1881189" y="1071564"/>
            <a:ext cx="8385175" cy="1112837"/>
          </a:xfrm>
        </p:spPr>
        <p:txBody>
          <a:bodyPr>
            <a:normAutofit fontScale="90000"/>
          </a:bodyPr>
          <a:lstStyle/>
          <a:p>
            <a:pPr algn="ctr" rtl="1"/>
            <a:r>
              <a:rPr lang="fa-IR" sz="4000" b="1" dirty="0">
                <a:solidFill>
                  <a:srgbClr val="FF0000"/>
                </a:solidFill>
              </a:rPr>
              <a:t>موارد انتقال از وارده ( </a:t>
            </a:r>
            <a:r>
              <a:rPr lang="en-US" sz="4000" b="1" dirty="0">
                <a:solidFill>
                  <a:srgbClr val="FF0000"/>
                </a:solidFill>
              </a:rPr>
              <a:t>Introduced</a:t>
            </a:r>
            <a:r>
              <a:rPr lang="fa-IR" sz="4000" b="1" dirty="0">
                <a:solidFill>
                  <a:srgbClr val="FF0000"/>
                </a:solidFill>
              </a:rPr>
              <a:t>)</a:t>
            </a:r>
            <a:br>
              <a:rPr lang="en-US" sz="4000" b="1" dirty="0">
                <a:solidFill>
                  <a:srgbClr val="FF0000"/>
                </a:solidFill>
              </a:rPr>
            </a:br>
            <a:endParaRPr lang="en-US" sz="4000" dirty="0">
              <a:solidFill>
                <a:srgbClr val="FF0000"/>
              </a:solidFill>
            </a:endParaRPr>
          </a:p>
        </p:txBody>
      </p:sp>
      <p:sp>
        <p:nvSpPr>
          <p:cNvPr id="24579" name="Rectangle 3"/>
          <p:cNvSpPr>
            <a:spLocks noGrp="1" noRot="1" noChangeArrowheads="1"/>
          </p:cNvSpPr>
          <p:nvPr>
            <p:ph type="body" idx="1"/>
          </p:nvPr>
        </p:nvSpPr>
        <p:spPr>
          <a:xfrm>
            <a:off x="1524000" y="1700214"/>
            <a:ext cx="9144000" cy="4549775"/>
          </a:xfrm>
        </p:spPr>
        <p:txBody>
          <a:bodyPr/>
          <a:lstStyle/>
          <a:p>
            <a:pPr algn="r" rtl="1">
              <a:buFontTx/>
              <a:buNone/>
            </a:pPr>
            <a:r>
              <a:rPr lang="fa-IR" dirty="0">
                <a:cs typeface="B Badr" pitchFamily="2" charset="-78"/>
              </a:rPr>
              <a:t> </a:t>
            </a:r>
            <a:endParaRPr lang="en-US" dirty="0">
              <a:cs typeface="B Badr" pitchFamily="2" charset="-78"/>
            </a:endParaRPr>
          </a:p>
          <a:p>
            <a:pPr algn="r" rtl="1"/>
            <a:r>
              <a:rPr lang="fa-IR" dirty="0">
                <a:cs typeface="B Badr" pitchFamily="2" charset="-78"/>
              </a:rPr>
              <a:t>وقتی که یک (یا چند) فرد محلی به دنبال ورود یک یا چند مورد وارده به مالاریا مبتلا شوند مشروط بر اینکه : </a:t>
            </a:r>
            <a:endParaRPr lang="en-US" dirty="0">
              <a:cs typeface="B Badr" pitchFamily="2" charset="-78"/>
            </a:endParaRPr>
          </a:p>
          <a:p>
            <a:pPr algn="r" rtl="1"/>
            <a:r>
              <a:rPr lang="fa-IR" dirty="0">
                <a:cs typeface="B Badr" pitchFamily="2" charset="-78"/>
              </a:rPr>
              <a:t>1) منشاء عفونت (بیمار/بیماران وارده شناسایی شده باشند).   2) سابقه انتقال مالاریا در 24 ماه  گذشته در کانون وجود نداشته است .</a:t>
            </a:r>
            <a:endParaRPr lang="en-US" dirty="0">
              <a:cs typeface="B Badr" pitchFamily="2" charset="-78"/>
            </a:endParaRPr>
          </a:p>
        </p:txBody>
      </p:sp>
    </p:spTree>
    <p:extLst>
      <p:ext uri="{BB962C8B-B14F-4D97-AF65-F5344CB8AC3E}">
        <p14:creationId xmlns:p14="http://schemas.microsoft.com/office/powerpoint/2010/main" val="28050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blinds(horizontal)">
                                      <p:cBhvr>
                                        <p:cTn id="7" dur="5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rrowheads="1"/>
          </p:cNvSpPr>
          <p:nvPr>
            <p:ph type="title"/>
          </p:nvPr>
        </p:nvSpPr>
        <p:spPr>
          <a:xfrm>
            <a:off x="1881189" y="1071564"/>
            <a:ext cx="8385175" cy="1112837"/>
          </a:xfrm>
        </p:spPr>
        <p:txBody>
          <a:bodyPr>
            <a:normAutofit fontScale="90000"/>
          </a:bodyPr>
          <a:lstStyle/>
          <a:p>
            <a:pPr algn="ctr" rtl="1"/>
            <a:r>
              <a:rPr lang="fa-IR" sz="4000" b="1" dirty="0">
                <a:solidFill>
                  <a:srgbClr val="FF0000"/>
                </a:solidFill>
              </a:rPr>
              <a:t>موارد انتقال محلی( </a:t>
            </a:r>
            <a:r>
              <a:rPr lang="en-US" sz="4000" b="1" dirty="0">
                <a:solidFill>
                  <a:srgbClr val="FF0000"/>
                </a:solidFill>
              </a:rPr>
              <a:t>Indigenous</a:t>
            </a:r>
            <a:r>
              <a:rPr lang="fa-IR" sz="4000" b="1" dirty="0">
                <a:solidFill>
                  <a:srgbClr val="FF0000"/>
                </a:solidFill>
              </a:rPr>
              <a:t>)</a:t>
            </a:r>
            <a:br>
              <a:rPr lang="en-US" sz="4000" b="1" dirty="0">
                <a:solidFill>
                  <a:srgbClr val="FF0000"/>
                </a:solidFill>
              </a:rPr>
            </a:br>
            <a:endParaRPr lang="en-US" sz="4000" dirty="0">
              <a:solidFill>
                <a:srgbClr val="FF0000"/>
              </a:solidFill>
            </a:endParaRPr>
          </a:p>
        </p:txBody>
      </p:sp>
      <p:sp>
        <p:nvSpPr>
          <p:cNvPr id="25603" name="Rectangle 3"/>
          <p:cNvSpPr>
            <a:spLocks noGrp="1" noRot="1" noChangeArrowheads="1"/>
          </p:cNvSpPr>
          <p:nvPr>
            <p:ph type="body" idx="1"/>
          </p:nvPr>
        </p:nvSpPr>
        <p:spPr>
          <a:xfrm>
            <a:off x="1524000" y="2332634"/>
            <a:ext cx="9144000" cy="4549775"/>
          </a:xfrm>
        </p:spPr>
        <p:txBody>
          <a:bodyPr/>
          <a:lstStyle/>
          <a:p>
            <a:pPr algn="r" rtl="1"/>
            <a:r>
              <a:rPr lang="fa-IR" sz="3600" dirty="0">
                <a:cs typeface="B Badr" pitchFamily="2" charset="-78"/>
              </a:rPr>
              <a:t>اگر یک فرد ساکن منطقه مورد نظراز یک مورد بومی دیگر بیماری را دریافت می­کند. به عبارتی در صورتی که قبلا یک مورد انتقال از وارده یا انتقال محلی در کانون مشاهده شده است و مورد جدید مبتلا به مالاریا در کانون به فاصله یک دوره کمون بعد از کشف مورد یا موارد قبلی به بیماری مبتلا  شده است مورد انتقال محلی طبقه بندی می شود. </a:t>
            </a:r>
            <a:endParaRPr lang="en-US" sz="3600" dirty="0">
              <a:cs typeface="B Badr" pitchFamily="2" charset="-78"/>
            </a:endParaRPr>
          </a:p>
          <a:p>
            <a:pPr algn="r" rtl="1"/>
            <a:r>
              <a:rPr lang="en-US" sz="3600" dirty="0">
                <a:cs typeface="B Badr" pitchFamily="2" charset="-78"/>
              </a:rPr>
              <a:t> </a:t>
            </a:r>
          </a:p>
        </p:txBody>
      </p:sp>
    </p:spTree>
    <p:extLst>
      <p:ext uri="{BB962C8B-B14F-4D97-AF65-F5344CB8AC3E}">
        <p14:creationId xmlns:p14="http://schemas.microsoft.com/office/powerpoint/2010/main" val="2901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blinds(horizontal)">
                                      <p:cBhvr>
                                        <p:cTn id="7" dur="500"/>
                                        <p:tgtEl>
                                          <p:spTgt spid="36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2105</Words>
  <Application>Microsoft Office PowerPoint</Application>
  <PresentationFormat>Widescreen</PresentationFormat>
  <Paragraphs>850</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 Nazanin</vt:lpstr>
      <vt:lpstr>B Titr</vt:lpstr>
      <vt:lpstr>Calibri</vt:lpstr>
      <vt:lpstr>Calibri Light</vt:lpstr>
      <vt:lpstr>Monotype Sorts</vt:lpstr>
      <vt:lpstr>Office Theme</vt:lpstr>
      <vt:lpstr>معاونت بهداشتی استان  برنامه حذف مالاریا بررسی و تحلیل موارد مثبت مالاریا استان هرمزگان مهر ماه 1402  </vt:lpstr>
      <vt:lpstr>هدف نهایی برنامه حذف مالاریا در افق 1404</vt:lpstr>
      <vt:lpstr>PowerPoint Presentation</vt:lpstr>
      <vt:lpstr>  طبقه بندی اپیدمیولوژیک موارد مالاریا  Case classification</vt:lpstr>
      <vt:lpstr>موارد انتقال از خون(Induced):   </vt:lpstr>
      <vt:lpstr>موارد وارده (Imported )     </vt:lpstr>
      <vt:lpstr>موارد عود(Relapse)    </vt:lpstr>
      <vt:lpstr>موارد انتقال از وارده ( Introduced) </vt:lpstr>
      <vt:lpstr>موارد انتقال محلی( Indigenous) </vt:lpstr>
      <vt:lpstr>موارد بومی یا اتوکتونئوس (Autochtonous)  </vt:lpstr>
      <vt:lpstr>PowerPoint Presentation</vt:lpstr>
      <vt:lpstr>تعریف کانون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مقایسه موارد مثبت مالاریا تا مهرماه سال 1401 و1402</vt:lpstr>
      <vt:lpstr>فاصله بروز علایم موارد مثبت مالاریا تا تشخیص- مهرماه سال 1402</vt:lpstr>
      <vt:lpstr>فاصله تشخیص تا درمان موارد مثبت مالاریا 6ماهه اول  سال 1402</vt:lpstr>
      <vt:lpstr>PowerPoint Presentation</vt:lpstr>
      <vt:lpstr>PowerPoint Presentation</vt:lpstr>
      <vt:lpstr>PowerPoint Presentation</vt:lpstr>
      <vt:lpstr>PowerPoint Presentation</vt:lpstr>
      <vt:lpstr>چالش ها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HTHVVAGIRK11</dc:creator>
  <cp:lastModifiedBy>Reza Safari</cp:lastModifiedBy>
  <cp:revision>144</cp:revision>
  <dcterms:created xsi:type="dcterms:W3CDTF">2023-08-12T08:45:51Z</dcterms:created>
  <dcterms:modified xsi:type="dcterms:W3CDTF">2023-10-23T03:37:17Z</dcterms:modified>
</cp:coreProperties>
</file>